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7772400" cy="10083800"/>
  <p:notesSz cx="7772400" cy="10083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125978"/>
            <a:ext cx="6611937" cy="2117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5646928"/>
            <a:ext cx="5445125" cy="2520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937" y="2319274"/>
            <a:ext cx="3383756" cy="66553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6056" y="2319274"/>
            <a:ext cx="3383756" cy="66553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937" y="403352"/>
            <a:ext cx="7000875" cy="16134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319274"/>
            <a:ext cx="7000875" cy="66553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4775" y="9377934"/>
            <a:ext cx="2489200" cy="504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937" y="9377934"/>
            <a:ext cx="1789112" cy="504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600700" y="9377934"/>
            <a:ext cx="1789112" cy="504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hyperlink" Target="http://www.sciencedirect.com/science/journal/aip/22145745" TargetMode="External"/><Relationship Id="rId5" Type="http://schemas.openxmlformats.org/officeDocument/2006/relationships/hyperlink" Target="http://crossmark.crossref.org/dialog/?doi=10.1016/j.cois.2019.11.005&amp;domain=pdf" TargetMode="External"/><Relationship Id="rId6" Type="http://schemas.openxmlformats.org/officeDocument/2006/relationships/image" Target="../media/image3.png"/><Relationship Id="rId7" Type="http://schemas.openxmlformats.org/officeDocument/2006/relationships/hyperlink" Target="mailto:todd.nystul@ucsf.edu" TargetMode="External"/><Relationship Id="rId8" Type="http://schemas.openxmlformats.org/officeDocument/2006/relationships/hyperlink" Target="https://doi.org/10.1016/j.cois.2019.11.005" TargetMode="External"/><Relationship Id="rId9" Type="http://schemas.openxmlformats.org/officeDocument/2006/relationships/slide" Target="slide2.xml"/><Relationship Id="rId10" Type="http://schemas.openxmlformats.org/officeDocument/2006/relationships/slide" Target="slide8.xml"/><Relationship Id="rId11" Type="http://schemas.openxmlformats.org/officeDocument/2006/relationships/hyperlink" Target="http://www.sciencedirect.com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refhub.elsevier.com/S2214-5745(20)30007-9/sbref0335" TargetMode="External"/><Relationship Id="rId3" Type="http://schemas.openxmlformats.org/officeDocument/2006/relationships/hyperlink" Target="http://refhub.elsevier.com/S2214-5745(20)30007-9/sbref0340" TargetMode="External"/><Relationship Id="rId4" Type="http://schemas.openxmlformats.org/officeDocument/2006/relationships/hyperlink" Target="http://refhub.elsevier.com/S2214-5745(20)30007-9/sbref0345" TargetMode="External"/><Relationship Id="rId5" Type="http://schemas.openxmlformats.org/officeDocument/2006/relationships/hyperlink" Target="http://refhub.elsevier.com/S2214-5745(20)30007-9/sbref0350" TargetMode="External"/><Relationship Id="rId6" Type="http://schemas.openxmlformats.org/officeDocument/2006/relationships/hyperlink" Target="http://refhub.elsevier.com/S2214-5745(20)30007-9/sbref0355" TargetMode="External"/><Relationship Id="rId7" Type="http://schemas.openxmlformats.org/officeDocument/2006/relationships/hyperlink" Target="http://refhub.elsevier.com/S2214-5745(20)30007-9/sbref0360" TargetMode="External"/><Relationship Id="rId8" Type="http://schemas.openxmlformats.org/officeDocument/2006/relationships/hyperlink" Target="http://refhub.elsevier.com/S2214-5745(20)30007-9/sbref0365" TargetMode="External"/><Relationship Id="rId9" Type="http://schemas.openxmlformats.org/officeDocument/2006/relationships/hyperlink" Target="http://refhub.elsevier.com/S2214-5745(20)30007-9/sbref0370" TargetMode="External"/><Relationship Id="rId10" Type="http://schemas.openxmlformats.org/officeDocument/2006/relationships/hyperlink" Target="http://dx.doi.org/10.1016/j.ydbio.2019.04.018" TargetMode="External"/><Relationship Id="rId11" Type="http://schemas.openxmlformats.org/officeDocument/2006/relationships/hyperlink" Target="http://refhub.elsevier.com/S2214-5745(20)30007-9/sbref0380" TargetMode="External"/><Relationship Id="rId12" Type="http://schemas.openxmlformats.org/officeDocument/2006/relationships/hyperlink" Target="http://www.sciencedirect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8.xml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hyperlink" Target="http://www.sciencedirect.com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8.xml"/><Relationship Id="rId3" Type="http://schemas.openxmlformats.org/officeDocument/2006/relationships/image" Target="../media/image6.jpg"/><Relationship Id="rId4" Type="http://schemas.openxmlformats.org/officeDocument/2006/relationships/hyperlink" Target="http://www.sciencedirect.com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3.xml"/><Relationship Id="rId3" Type="http://schemas.openxmlformats.org/officeDocument/2006/relationships/slide" Target="slide8.xml"/><Relationship Id="rId4" Type="http://schemas.openxmlformats.org/officeDocument/2006/relationships/image" Target="../media/image7.jpg"/><Relationship Id="rId5" Type="http://schemas.openxmlformats.org/officeDocument/2006/relationships/image" Target="../media/image8.png"/><Relationship Id="rId6" Type="http://schemas.openxmlformats.org/officeDocument/2006/relationships/slide" Target="slide10.xml"/><Relationship Id="rId7" Type="http://schemas.openxmlformats.org/officeDocument/2006/relationships/hyperlink" Target="http://www.sciencedirect.com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8.xml"/><Relationship Id="rId3" Type="http://schemas.openxmlformats.org/officeDocument/2006/relationships/slide" Target="slide4.xml"/><Relationship Id="rId4" Type="http://schemas.openxmlformats.org/officeDocument/2006/relationships/slide" Target="slide9.xml"/><Relationship Id="rId5" Type="http://schemas.openxmlformats.org/officeDocument/2006/relationships/slide" Target="slide6.xml"/><Relationship Id="rId6" Type="http://schemas.openxmlformats.org/officeDocument/2006/relationships/hyperlink" Target="http://www.sciencedirect.com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9.xml"/><Relationship Id="rId3" Type="http://schemas.openxmlformats.org/officeDocument/2006/relationships/slide" Target="slide8.xml"/><Relationship Id="rId4" Type="http://schemas.openxmlformats.org/officeDocument/2006/relationships/image" Target="../media/image9.jp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hyperlink" Target="http://www.sciencedirect.com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9.xml"/><Relationship Id="rId3" Type="http://schemas.openxmlformats.org/officeDocument/2006/relationships/slide" Target="slide8.xml"/><Relationship Id="rId4" Type="http://schemas.openxmlformats.org/officeDocument/2006/relationships/slide" Target="slide10.xml"/><Relationship Id="rId5" Type="http://schemas.openxmlformats.org/officeDocument/2006/relationships/hyperlink" Target="http://www.sciencedirect.com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refhub.elsevier.com/S2214-5745(20)30007-9/sbref0005" TargetMode="External"/><Relationship Id="rId3" Type="http://schemas.openxmlformats.org/officeDocument/2006/relationships/hyperlink" Target="http://dx.doi.org/10.1101/798223" TargetMode="External"/><Relationship Id="rId4" Type="http://schemas.openxmlformats.org/officeDocument/2006/relationships/hyperlink" Target="http://refhub.elsevier.com/S2214-5745(20)30007-9/sbref0015" TargetMode="External"/><Relationship Id="rId5" Type="http://schemas.openxmlformats.org/officeDocument/2006/relationships/hyperlink" Target="http://refhub.elsevier.com/S2214-5745(20)30007-9/sbref0020" TargetMode="External"/><Relationship Id="rId6" Type="http://schemas.openxmlformats.org/officeDocument/2006/relationships/hyperlink" Target="http://refhub.elsevier.com/S2214-5745(20)30007-9/sbref0025" TargetMode="External"/><Relationship Id="rId7" Type="http://schemas.openxmlformats.org/officeDocument/2006/relationships/hyperlink" Target="http://refhub.elsevier.com/S2214-5745(20)30007-9/sbref0030" TargetMode="External"/><Relationship Id="rId8" Type="http://schemas.openxmlformats.org/officeDocument/2006/relationships/hyperlink" Target="http://refhub.elsevier.com/S2214-5745(20)30007-9/sbref0035" TargetMode="External"/><Relationship Id="rId9" Type="http://schemas.openxmlformats.org/officeDocument/2006/relationships/hyperlink" Target="http://refhub.elsevier.com/S2214-5745(20)30007-9/sbref0040" TargetMode="External"/><Relationship Id="rId10" Type="http://schemas.openxmlformats.org/officeDocument/2006/relationships/hyperlink" Target="http://refhub.elsevier.com/S2214-5745(20)30007-9/sbref0045" TargetMode="External"/><Relationship Id="rId11" Type="http://schemas.openxmlformats.org/officeDocument/2006/relationships/hyperlink" Target="http://refhub.elsevier.com/S2214-5745(20)30007-9/sbref0050" TargetMode="External"/><Relationship Id="rId12" Type="http://schemas.openxmlformats.org/officeDocument/2006/relationships/hyperlink" Target="http://refhub.elsevier.com/S2214-5745(20)30007-9/sbref0055" TargetMode="External"/><Relationship Id="rId13" Type="http://schemas.openxmlformats.org/officeDocument/2006/relationships/hyperlink" Target="http://refhub.elsevier.com/S2214-5745(20)30007-9/sbref0060" TargetMode="External"/><Relationship Id="rId14" Type="http://schemas.openxmlformats.org/officeDocument/2006/relationships/hyperlink" Target="http://refhub.elsevier.com/S2214-5745(20)30007-9/sbref0065" TargetMode="External"/><Relationship Id="rId15" Type="http://schemas.openxmlformats.org/officeDocument/2006/relationships/hyperlink" Target="http://refhub.elsevier.com/S2214-5745(20)30007-9/sbref0070" TargetMode="External"/><Relationship Id="rId16" Type="http://schemas.openxmlformats.org/officeDocument/2006/relationships/hyperlink" Target="http://refhub.elsevier.com/S2214-5745(20)30007-9/sbref0075" TargetMode="External"/><Relationship Id="rId17" Type="http://schemas.openxmlformats.org/officeDocument/2006/relationships/hyperlink" Target="http://refhub.elsevier.com/S2214-5745(20)30007-9/sbref0080" TargetMode="External"/><Relationship Id="rId18" Type="http://schemas.openxmlformats.org/officeDocument/2006/relationships/hyperlink" Target="http://refhub.elsevier.com/S2214-5745(20)30007-9/sbref0085" TargetMode="External"/><Relationship Id="rId19" Type="http://schemas.openxmlformats.org/officeDocument/2006/relationships/hyperlink" Target="http://refhub.elsevier.com/S2214-5745(20)30007-9/sbref0090" TargetMode="External"/><Relationship Id="rId20" Type="http://schemas.openxmlformats.org/officeDocument/2006/relationships/hyperlink" Target="http://refhub.elsevier.com/S2214-5745(20)30007-9/sbref0095" TargetMode="External"/><Relationship Id="rId21" Type="http://schemas.openxmlformats.org/officeDocument/2006/relationships/hyperlink" Target="http://refhub.elsevier.com/S2214-5745(20)30007-9/sbref0100" TargetMode="External"/><Relationship Id="rId22" Type="http://schemas.openxmlformats.org/officeDocument/2006/relationships/hyperlink" Target="http://refhub.elsevier.com/S2214-5745(20)30007-9/sbref0105" TargetMode="External"/><Relationship Id="rId23" Type="http://schemas.openxmlformats.org/officeDocument/2006/relationships/hyperlink" Target="http://refhub.elsevier.com/S2214-5745(20)30007-9/sbref0110" TargetMode="External"/><Relationship Id="rId24" Type="http://schemas.openxmlformats.org/officeDocument/2006/relationships/hyperlink" Target="http://refhub.elsevier.com/S2214-5745(20)30007-9/sbref0115" TargetMode="External"/><Relationship Id="rId25" Type="http://schemas.openxmlformats.org/officeDocument/2006/relationships/hyperlink" Target="http://refhub.elsevier.com/S2214-5745(20)30007-9/sbref0120" TargetMode="External"/><Relationship Id="rId26" Type="http://schemas.openxmlformats.org/officeDocument/2006/relationships/hyperlink" Target="http://refhub.elsevier.com/S2214-5745(20)30007-9/sbref0125" TargetMode="External"/><Relationship Id="rId27" Type="http://schemas.openxmlformats.org/officeDocument/2006/relationships/hyperlink" Target="http://refhub.elsevier.com/S2214-5745(20)30007-9/sbref0130" TargetMode="External"/><Relationship Id="rId28" Type="http://schemas.openxmlformats.org/officeDocument/2006/relationships/hyperlink" Target="http://refhub.elsevier.com/S2214-5745(20)30007-9/sbref0135" TargetMode="External"/><Relationship Id="rId29" Type="http://schemas.openxmlformats.org/officeDocument/2006/relationships/hyperlink" Target="http://refhub.elsevier.com/S2214-5745(20)30007-9/sbref0140" TargetMode="External"/><Relationship Id="rId30" Type="http://schemas.openxmlformats.org/officeDocument/2006/relationships/hyperlink" Target="http://refhub.elsevier.com/S2214-5745(20)30007-9/sbref0145" TargetMode="External"/><Relationship Id="rId31" Type="http://schemas.openxmlformats.org/officeDocument/2006/relationships/hyperlink" Target="http://www.sciencedirect.com/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refhub.elsevier.com/S2214-5745(20)30007-9/sbref0150" TargetMode="External"/><Relationship Id="rId3" Type="http://schemas.openxmlformats.org/officeDocument/2006/relationships/hyperlink" Target="http://refhub.elsevier.com/S2214-5745(20)30007-9/sbref0155" TargetMode="External"/><Relationship Id="rId4" Type="http://schemas.openxmlformats.org/officeDocument/2006/relationships/hyperlink" Target="http://refhub.elsevier.com/S2214-5745(20)30007-9/sbref0160" TargetMode="External"/><Relationship Id="rId5" Type="http://schemas.openxmlformats.org/officeDocument/2006/relationships/hyperlink" Target="http://refhub.elsevier.com/S2214-5745(20)30007-9/sbref0165" TargetMode="External"/><Relationship Id="rId6" Type="http://schemas.openxmlformats.org/officeDocument/2006/relationships/hyperlink" Target="http://refhub.elsevier.com/S2214-5745(20)30007-9/sbref0170" TargetMode="External"/><Relationship Id="rId7" Type="http://schemas.openxmlformats.org/officeDocument/2006/relationships/hyperlink" Target="http://refhub.elsevier.com/S2214-5745(20)30007-9/sbref0175" TargetMode="External"/><Relationship Id="rId8" Type="http://schemas.openxmlformats.org/officeDocument/2006/relationships/hyperlink" Target="http://refhub.elsevier.com/S2214-5745(20)30007-9/sbref0180" TargetMode="External"/><Relationship Id="rId9" Type="http://schemas.openxmlformats.org/officeDocument/2006/relationships/hyperlink" Target="http://refhub.elsevier.com/S2214-5745(20)30007-9/sbref0185" TargetMode="External"/><Relationship Id="rId10" Type="http://schemas.openxmlformats.org/officeDocument/2006/relationships/hyperlink" Target="http://refhub.elsevier.com/S2214-5745(20)30007-9/sbref0190" TargetMode="External"/><Relationship Id="rId11" Type="http://schemas.openxmlformats.org/officeDocument/2006/relationships/hyperlink" Target="http://refhub.elsevier.com/S2214-5745(20)30007-9/sbref0195" TargetMode="External"/><Relationship Id="rId12" Type="http://schemas.openxmlformats.org/officeDocument/2006/relationships/hyperlink" Target="http://refhub.elsevier.com/S2214-5745(20)30007-9/sbref0200" TargetMode="External"/><Relationship Id="rId13" Type="http://schemas.openxmlformats.org/officeDocument/2006/relationships/hyperlink" Target="http://refhub.elsevier.com/S2214-5745(20)30007-9/sbref0205" TargetMode="External"/><Relationship Id="rId14" Type="http://schemas.openxmlformats.org/officeDocument/2006/relationships/hyperlink" Target="http://refhub.elsevier.com/S2214-5745(20)30007-9/sbref0210" TargetMode="External"/><Relationship Id="rId15" Type="http://schemas.openxmlformats.org/officeDocument/2006/relationships/hyperlink" Target="http://refhub.elsevier.com/S2214-5745(20)30007-9/sbref0215" TargetMode="External"/><Relationship Id="rId16" Type="http://schemas.openxmlformats.org/officeDocument/2006/relationships/hyperlink" Target="http://refhub.elsevier.com/S2214-5745(20)30007-9/sbref0220" TargetMode="External"/><Relationship Id="rId17" Type="http://schemas.openxmlformats.org/officeDocument/2006/relationships/hyperlink" Target="http://refhub.elsevier.com/S2214-5745(20)30007-9/sbref0225" TargetMode="External"/><Relationship Id="rId18" Type="http://schemas.openxmlformats.org/officeDocument/2006/relationships/hyperlink" Target="http://refhub.elsevier.com/S2214-5745(20)30007-9/sbref0230" TargetMode="External"/><Relationship Id="rId19" Type="http://schemas.openxmlformats.org/officeDocument/2006/relationships/hyperlink" Target="http://refhub.elsevier.com/S2214-5745(20)30007-9/sbref0235" TargetMode="External"/><Relationship Id="rId20" Type="http://schemas.openxmlformats.org/officeDocument/2006/relationships/hyperlink" Target="http://refhub.elsevier.com/S2214-5745(20)30007-9/sbref0240" TargetMode="External"/><Relationship Id="rId21" Type="http://schemas.openxmlformats.org/officeDocument/2006/relationships/hyperlink" Target="http://refhub.elsevier.com/S2214-5745(20)30007-9/sbref0245" TargetMode="External"/><Relationship Id="rId22" Type="http://schemas.openxmlformats.org/officeDocument/2006/relationships/hyperlink" Target="http://refhub.elsevier.com/S2214-5745(20)30007-9/sbref0250" TargetMode="External"/><Relationship Id="rId23" Type="http://schemas.openxmlformats.org/officeDocument/2006/relationships/hyperlink" Target="http://refhub.elsevier.com/S2214-5745(20)30007-9/sbref0255" TargetMode="External"/><Relationship Id="rId24" Type="http://schemas.openxmlformats.org/officeDocument/2006/relationships/hyperlink" Target="http://refhub.elsevier.com/S2214-5745(20)30007-9/sbref0260" TargetMode="External"/><Relationship Id="rId25" Type="http://schemas.openxmlformats.org/officeDocument/2006/relationships/hyperlink" Target="http://refhub.elsevier.com/S2214-5745(20)30007-9/sbref0265" TargetMode="External"/><Relationship Id="rId26" Type="http://schemas.openxmlformats.org/officeDocument/2006/relationships/hyperlink" Target="http://refhub.elsevier.com/S2214-5745(20)30007-9/sbref0270" TargetMode="External"/><Relationship Id="rId27" Type="http://schemas.openxmlformats.org/officeDocument/2006/relationships/hyperlink" Target="http://refhub.elsevier.com/S2214-5745(20)30007-9/sbref0275" TargetMode="External"/><Relationship Id="rId28" Type="http://schemas.openxmlformats.org/officeDocument/2006/relationships/hyperlink" Target="http://refhub.elsevier.com/S2214-5745(20)30007-9/sbref0280" TargetMode="External"/><Relationship Id="rId29" Type="http://schemas.openxmlformats.org/officeDocument/2006/relationships/hyperlink" Target="http://refhub.elsevier.com/S2214-5745(20)30007-9/sbref0285" TargetMode="External"/><Relationship Id="rId30" Type="http://schemas.openxmlformats.org/officeDocument/2006/relationships/hyperlink" Target="http://refhub.elsevier.com/S2214-5745(20)30007-9/sbref0290" TargetMode="External"/><Relationship Id="rId31" Type="http://schemas.openxmlformats.org/officeDocument/2006/relationships/hyperlink" Target="http://refhub.elsevier.com/S2214-5745(20)30007-9/sbref0295" TargetMode="External"/><Relationship Id="rId32" Type="http://schemas.openxmlformats.org/officeDocument/2006/relationships/hyperlink" Target="http://refhub.elsevier.com/S2214-5745(20)30007-9/sbref0300" TargetMode="External"/><Relationship Id="rId33" Type="http://schemas.openxmlformats.org/officeDocument/2006/relationships/hyperlink" Target="http://refhub.elsevier.com/S2214-5745(20)30007-9/sbref0305" TargetMode="External"/><Relationship Id="rId34" Type="http://schemas.openxmlformats.org/officeDocument/2006/relationships/hyperlink" Target="http://refhub.elsevier.com/S2214-5745(20)30007-9/sbref0310" TargetMode="External"/><Relationship Id="rId35" Type="http://schemas.openxmlformats.org/officeDocument/2006/relationships/hyperlink" Target="http://refhub.elsevier.com/S2214-5745(20)30007-9/sbref0315" TargetMode="External"/><Relationship Id="rId36" Type="http://schemas.openxmlformats.org/officeDocument/2006/relationships/hyperlink" Target="http://dx.doi.org/10.1038/emboj.2012.106" TargetMode="External"/><Relationship Id="rId37" Type="http://schemas.openxmlformats.org/officeDocument/2006/relationships/hyperlink" Target="http://refhub.elsevier.com/S2214-5745(20)30007-9/sbref0325" TargetMode="External"/><Relationship Id="rId38" Type="http://schemas.openxmlformats.org/officeDocument/2006/relationships/hyperlink" Target="http://refhub.elsevier.com/S2214-5745(20)30007-9/sbref0330" TargetMode="External"/><Relationship Id="rId39" Type="http://schemas.openxmlformats.org/officeDocument/2006/relationships/hyperlink" Target="http://www.sciencedirect.com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001" y="313207"/>
            <a:ext cx="586803" cy="64728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04155" y="313207"/>
            <a:ext cx="1887842" cy="46799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61300" y="237591"/>
            <a:ext cx="5422900" cy="1487805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algn="ctr" marR="332105">
              <a:lnSpc>
                <a:spcPct val="100000"/>
              </a:lnSpc>
              <a:spcBef>
                <a:spcPts val="335"/>
              </a:spcBef>
            </a:pPr>
            <a:r>
              <a:rPr dirty="0" sz="900">
                <a:latin typeface="Arial"/>
                <a:cs typeface="Arial"/>
              </a:rPr>
              <a:t>Available</a:t>
            </a:r>
            <a:r>
              <a:rPr dirty="0" sz="900" spc="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online</a:t>
            </a:r>
            <a:r>
              <a:rPr dirty="0" sz="900" spc="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at</a:t>
            </a:r>
            <a:r>
              <a:rPr dirty="0" sz="900" spc="25">
                <a:latin typeface="Arial"/>
                <a:cs typeface="Arial"/>
              </a:rPr>
              <a:t> </a:t>
            </a:r>
            <a:r>
              <a:rPr dirty="0" sz="900" spc="-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www.sciencedirect.com</a:t>
            </a:r>
            <a:endParaRPr sz="900">
              <a:latin typeface="Arial"/>
              <a:cs typeface="Arial"/>
            </a:endParaRPr>
          </a:p>
          <a:p>
            <a:pPr algn="ctr" marR="346710">
              <a:lnSpc>
                <a:spcPct val="100000"/>
              </a:lnSpc>
              <a:spcBef>
                <a:spcPts val="430"/>
              </a:spcBef>
            </a:pPr>
            <a:r>
              <a:rPr dirty="0" sz="1650" spc="-10">
                <a:latin typeface="Arial"/>
                <a:cs typeface="Arial"/>
              </a:rPr>
              <a:t>ScienceDirect</a:t>
            </a:r>
            <a:endParaRPr sz="1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150">
              <a:latin typeface="Arial"/>
              <a:cs typeface="Arial"/>
            </a:endParaRPr>
          </a:p>
          <a:p>
            <a:pPr marL="12700" marR="5080" indent="-635">
              <a:lnSpc>
                <a:spcPts val="1800"/>
              </a:lnSpc>
            </a:pPr>
            <a:r>
              <a:rPr dirty="0" sz="1600">
                <a:latin typeface="Arial"/>
                <a:cs typeface="Arial"/>
              </a:rPr>
              <a:t>Signal</a:t>
            </a:r>
            <a:r>
              <a:rPr dirty="0" sz="1600" spc="160">
                <a:latin typeface="Arial"/>
                <a:cs typeface="Arial"/>
              </a:rPr>
              <a:t> </a:t>
            </a:r>
            <a:r>
              <a:rPr dirty="0" sz="1600" spc="65">
                <a:latin typeface="Arial"/>
                <a:cs typeface="Arial"/>
              </a:rPr>
              <a:t>transduction</a:t>
            </a:r>
            <a:r>
              <a:rPr dirty="0" sz="1600" spc="160">
                <a:latin typeface="Arial"/>
                <a:cs typeface="Arial"/>
              </a:rPr>
              <a:t> </a:t>
            </a:r>
            <a:r>
              <a:rPr dirty="0" sz="1600" spc="55">
                <a:latin typeface="Arial"/>
                <a:cs typeface="Arial"/>
              </a:rPr>
              <a:t>in</a:t>
            </a:r>
            <a:r>
              <a:rPr dirty="0" sz="1600" spc="160">
                <a:latin typeface="Arial"/>
                <a:cs typeface="Arial"/>
              </a:rPr>
              <a:t> </a:t>
            </a:r>
            <a:r>
              <a:rPr dirty="0" sz="1600" spc="55">
                <a:latin typeface="Arial"/>
                <a:cs typeface="Arial"/>
              </a:rPr>
              <a:t>the</a:t>
            </a:r>
            <a:r>
              <a:rPr dirty="0" sz="1600" spc="1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early</a:t>
            </a:r>
            <a:r>
              <a:rPr dirty="0" sz="1600" spc="165">
                <a:latin typeface="Arial"/>
                <a:cs typeface="Arial"/>
              </a:rPr>
              <a:t> </a:t>
            </a:r>
            <a:r>
              <a:rPr dirty="0" sz="1600" spc="50" i="1">
                <a:latin typeface="Arial"/>
                <a:cs typeface="Arial"/>
              </a:rPr>
              <a:t>Drosophila</a:t>
            </a:r>
            <a:r>
              <a:rPr dirty="0" sz="1600" spc="155" i="1">
                <a:latin typeface="Arial"/>
                <a:cs typeface="Arial"/>
              </a:rPr>
              <a:t> </a:t>
            </a:r>
            <a:r>
              <a:rPr dirty="0" sz="1600" spc="65">
                <a:latin typeface="Arial"/>
                <a:cs typeface="Arial"/>
              </a:rPr>
              <a:t>follicle</a:t>
            </a:r>
            <a:r>
              <a:rPr dirty="0" sz="1600" spc="170">
                <a:latin typeface="Arial"/>
                <a:cs typeface="Arial"/>
              </a:rPr>
              <a:t> </a:t>
            </a:r>
            <a:r>
              <a:rPr dirty="0" sz="1600" spc="55">
                <a:latin typeface="Arial"/>
                <a:cs typeface="Arial"/>
              </a:rPr>
              <a:t>stem </a:t>
            </a:r>
            <a:r>
              <a:rPr dirty="0" sz="1600" spc="60">
                <a:latin typeface="Arial"/>
                <a:cs typeface="Arial"/>
              </a:rPr>
              <a:t>cell</a:t>
            </a:r>
            <a:r>
              <a:rPr dirty="0" sz="1600" spc="8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lineage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714"/>
              </a:lnSpc>
            </a:pPr>
            <a:r>
              <a:rPr dirty="0" sz="1500">
                <a:latin typeface="Arial"/>
                <a:cs typeface="Arial"/>
              </a:rPr>
              <a:t>Katja</a:t>
            </a:r>
            <a:r>
              <a:rPr dirty="0" sz="1500" spc="80">
                <a:latin typeface="Arial"/>
                <a:cs typeface="Arial"/>
              </a:rPr>
              <a:t> </a:t>
            </a:r>
            <a:r>
              <a:rPr dirty="0" sz="1500">
                <a:latin typeface="Arial"/>
                <a:cs typeface="Arial"/>
              </a:rPr>
              <a:t>Rust</a:t>
            </a:r>
            <a:r>
              <a:rPr dirty="0" sz="1500" spc="70">
                <a:latin typeface="Arial"/>
                <a:cs typeface="Arial"/>
              </a:rPr>
              <a:t> </a:t>
            </a:r>
            <a:r>
              <a:rPr dirty="0" sz="1500">
                <a:latin typeface="Arial"/>
                <a:cs typeface="Arial"/>
              </a:rPr>
              <a:t>and</a:t>
            </a:r>
            <a:r>
              <a:rPr dirty="0" sz="1500" spc="80">
                <a:latin typeface="Arial"/>
                <a:cs typeface="Arial"/>
              </a:rPr>
              <a:t> </a:t>
            </a:r>
            <a:r>
              <a:rPr dirty="0" sz="1500">
                <a:latin typeface="Arial"/>
                <a:cs typeface="Arial"/>
              </a:rPr>
              <a:t>Todd</a:t>
            </a:r>
            <a:r>
              <a:rPr dirty="0" sz="1500" spc="80">
                <a:latin typeface="Arial"/>
                <a:cs typeface="Arial"/>
              </a:rPr>
              <a:t> </a:t>
            </a:r>
            <a:r>
              <a:rPr dirty="0" sz="1500" spc="-10">
                <a:latin typeface="Arial"/>
                <a:cs typeface="Arial"/>
              </a:rPr>
              <a:t>Nystul</a:t>
            </a:r>
            <a:endParaRPr sz="1500">
              <a:latin typeface="Arial"/>
              <a:cs typeface="Arial"/>
            </a:endParaRPr>
          </a:p>
        </p:txBody>
      </p:sp>
      <p:pic>
        <p:nvPicPr>
          <p:cNvPr id="5" name="object 5" descr="">
            <a:hlinkClick r:id="rId5"/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32003" y="1315453"/>
            <a:ext cx="359994" cy="35999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761300" y="2072339"/>
            <a:ext cx="3001010" cy="2353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2300"/>
              </a:lnSpc>
              <a:spcBef>
                <a:spcPts val="100"/>
              </a:spcBef>
            </a:pPr>
            <a:r>
              <a:rPr dirty="0" sz="850">
                <a:latin typeface="Arial"/>
                <a:cs typeface="Arial"/>
              </a:rPr>
              <a:t>The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follicle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stem</a:t>
            </a:r>
            <a:r>
              <a:rPr dirty="0" sz="850" spc="-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cell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 spc="-35">
                <a:latin typeface="Arial"/>
                <a:cs typeface="Arial"/>
              </a:rPr>
              <a:t>(FSC)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lineage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in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i="1">
                <a:latin typeface="Arial"/>
                <a:cs typeface="Arial"/>
              </a:rPr>
              <a:t>Drosophila</a:t>
            </a:r>
            <a:r>
              <a:rPr dirty="0" sz="850" spc="-10" i="1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ovary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is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 spc="-50">
                <a:latin typeface="Arial"/>
                <a:cs typeface="Arial"/>
              </a:rPr>
              <a:t>a</a:t>
            </a:r>
            <a:r>
              <a:rPr dirty="0" sz="850">
                <a:latin typeface="Arial"/>
                <a:cs typeface="Arial"/>
              </a:rPr>
              <a:t> highly</a:t>
            </a:r>
            <a:r>
              <a:rPr dirty="0" sz="850" spc="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informative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model</a:t>
            </a:r>
            <a:r>
              <a:rPr dirty="0" sz="850" spc="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of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 i="1">
                <a:latin typeface="Arial"/>
                <a:cs typeface="Arial"/>
              </a:rPr>
              <a:t>in</a:t>
            </a:r>
            <a:r>
              <a:rPr dirty="0" sz="850" spc="10" i="1">
                <a:latin typeface="Arial"/>
                <a:cs typeface="Arial"/>
              </a:rPr>
              <a:t> </a:t>
            </a:r>
            <a:r>
              <a:rPr dirty="0" sz="850" i="1">
                <a:latin typeface="Arial"/>
                <a:cs typeface="Arial"/>
              </a:rPr>
              <a:t>vivo</a:t>
            </a:r>
            <a:r>
              <a:rPr dirty="0" sz="850" spc="15" i="1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epithelial</a:t>
            </a:r>
            <a:r>
              <a:rPr dirty="0" sz="850" spc="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stem</a:t>
            </a:r>
            <a:r>
              <a:rPr dirty="0" sz="850" spc="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cell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biology. </a:t>
            </a:r>
            <a:r>
              <a:rPr dirty="0" sz="850">
                <a:latin typeface="Arial"/>
                <a:cs typeface="Arial"/>
              </a:rPr>
              <a:t>Studies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over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past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30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years</a:t>
            </a:r>
            <a:r>
              <a:rPr dirty="0" sz="850" spc="3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have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identified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roles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for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every </a:t>
            </a:r>
            <a:r>
              <a:rPr dirty="0" sz="850">
                <a:latin typeface="Arial"/>
                <a:cs typeface="Arial"/>
              </a:rPr>
              <a:t>major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signaling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pathway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in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early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FSC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lineage.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These </a:t>
            </a:r>
            <a:r>
              <a:rPr dirty="0" sz="850">
                <a:latin typeface="Arial"/>
                <a:cs typeface="Arial"/>
              </a:rPr>
              <a:t>pathways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regulate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wide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variety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of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cell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behaviors,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including </a:t>
            </a:r>
            <a:r>
              <a:rPr dirty="0" sz="850">
                <a:latin typeface="Arial"/>
                <a:cs typeface="Arial"/>
              </a:rPr>
              <a:t>self-renewal,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proliferation,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survival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and</a:t>
            </a:r>
            <a:r>
              <a:rPr dirty="0" sz="850" spc="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differentiation.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Studies </a:t>
            </a:r>
            <a:r>
              <a:rPr dirty="0" sz="850">
                <a:latin typeface="Arial"/>
                <a:cs typeface="Arial"/>
              </a:rPr>
              <a:t>of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cell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signaling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in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follicle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epithelium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have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provided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 spc="-25">
                <a:latin typeface="Arial"/>
                <a:cs typeface="Arial"/>
              </a:rPr>
              <a:t>new </a:t>
            </a:r>
            <a:r>
              <a:rPr dirty="0" sz="850">
                <a:latin typeface="Arial"/>
                <a:cs typeface="Arial"/>
              </a:rPr>
              <a:t>insights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into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how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these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cell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behaviors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are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coordinated</a:t>
            </a:r>
            <a:r>
              <a:rPr dirty="0" sz="850" spc="-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within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 spc="-25">
                <a:latin typeface="Arial"/>
                <a:cs typeface="Arial"/>
              </a:rPr>
              <a:t>an </a:t>
            </a:r>
            <a:r>
              <a:rPr dirty="0" sz="850" spc="-10">
                <a:latin typeface="Arial"/>
                <a:cs typeface="Arial"/>
              </a:rPr>
              <a:t>epithelial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stem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cell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lineage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and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how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signaling</a:t>
            </a:r>
            <a:r>
              <a:rPr dirty="0" sz="850" spc="-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pathways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interact </a:t>
            </a:r>
            <a:r>
              <a:rPr dirty="0" sz="850">
                <a:latin typeface="Arial"/>
                <a:cs typeface="Arial"/>
              </a:rPr>
              <a:t>with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each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other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in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native,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 i="1">
                <a:latin typeface="Arial"/>
                <a:cs typeface="Arial"/>
              </a:rPr>
              <a:t>in</a:t>
            </a:r>
            <a:r>
              <a:rPr dirty="0" sz="850" spc="20" i="1">
                <a:latin typeface="Arial"/>
                <a:cs typeface="Arial"/>
              </a:rPr>
              <a:t> </a:t>
            </a:r>
            <a:r>
              <a:rPr dirty="0" sz="850" i="1">
                <a:latin typeface="Arial"/>
                <a:cs typeface="Arial"/>
              </a:rPr>
              <a:t>vivo</a:t>
            </a:r>
            <a:r>
              <a:rPr dirty="0" sz="850" spc="25" i="1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context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of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living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tissue. </a:t>
            </a:r>
            <a:r>
              <a:rPr dirty="0" sz="850">
                <a:latin typeface="Arial"/>
                <a:cs typeface="Arial"/>
              </a:rPr>
              <a:t>Here,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we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review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these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studies,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with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particular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focus</a:t>
            </a:r>
            <a:r>
              <a:rPr dirty="0" sz="850" spc="3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on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 spc="-25">
                <a:latin typeface="Arial"/>
                <a:cs typeface="Arial"/>
              </a:rPr>
              <a:t>how </a:t>
            </a:r>
            <a:r>
              <a:rPr dirty="0" sz="850">
                <a:latin typeface="Arial"/>
                <a:cs typeface="Arial"/>
              </a:rPr>
              <a:t>these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pathways</a:t>
            </a:r>
            <a:r>
              <a:rPr dirty="0" sz="850" spc="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specify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differences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between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FSCs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 spc="-25">
                <a:latin typeface="Arial"/>
                <a:cs typeface="Arial"/>
              </a:rPr>
              <a:t>and </a:t>
            </a:r>
            <a:r>
              <a:rPr dirty="0" sz="850">
                <a:latin typeface="Arial"/>
                <a:cs typeface="Arial"/>
              </a:rPr>
              <a:t>their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daughter</a:t>
            </a:r>
            <a:r>
              <a:rPr dirty="0" sz="850" spc="5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cells.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We</a:t>
            </a:r>
            <a:r>
              <a:rPr dirty="0" sz="850" spc="5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also</a:t>
            </a:r>
            <a:r>
              <a:rPr dirty="0" sz="850" spc="4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describe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common</a:t>
            </a:r>
            <a:r>
              <a:rPr dirty="0" sz="850" spc="5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themes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that </a:t>
            </a:r>
            <a:r>
              <a:rPr dirty="0" sz="850">
                <a:latin typeface="Arial"/>
                <a:cs typeface="Arial"/>
              </a:rPr>
              <a:t>have</a:t>
            </a:r>
            <a:r>
              <a:rPr dirty="0" sz="850" spc="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emerged</a:t>
            </a:r>
            <a:r>
              <a:rPr dirty="0" sz="850" spc="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from</a:t>
            </a:r>
            <a:r>
              <a:rPr dirty="0" sz="850" spc="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these</a:t>
            </a:r>
            <a:r>
              <a:rPr dirty="0" sz="850" spc="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studies,</a:t>
            </a:r>
            <a:r>
              <a:rPr dirty="0" sz="850" spc="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and</a:t>
            </a:r>
            <a:r>
              <a:rPr dirty="0" sz="850" spc="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highlight</a:t>
            </a:r>
            <a:r>
              <a:rPr dirty="0" sz="850" spc="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new</a:t>
            </a:r>
            <a:r>
              <a:rPr dirty="0" sz="850" spc="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research </a:t>
            </a:r>
            <a:r>
              <a:rPr dirty="0" sz="850">
                <a:latin typeface="Arial"/>
                <a:cs typeface="Arial"/>
              </a:rPr>
              <a:t>directions</a:t>
            </a:r>
            <a:r>
              <a:rPr dirty="0" sz="850" spc="5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that</a:t>
            </a:r>
            <a:r>
              <a:rPr dirty="0" sz="850" spc="6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have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been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made</a:t>
            </a:r>
            <a:r>
              <a:rPr dirty="0" sz="850" spc="5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possible</a:t>
            </a:r>
            <a:r>
              <a:rPr dirty="0" sz="850" spc="6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by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</a:t>
            </a:r>
            <a:r>
              <a:rPr dirty="0" sz="850" spc="5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detailed </a:t>
            </a:r>
            <a:r>
              <a:rPr dirty="0" sz="850">
                <a:latin typeface="Arial"/>
                <a:cs typeface="Arial"/>
              </a:rPr>
              <a:t>understanding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of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the</a:t>
            </a:r>
            <a:r>
              <a:rPr dirty="0" sz="850" spc="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follicle</a:t>
            </a:r>
            <a:r>
              <a:rPr dirty="0" sz="850" spc="5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epithelium.</a:t>
            </a:r>
            <a:endParaRPr sz="8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61300" y="4571084"/>
            <a:ext cx="917575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750" spc="-10">
                <a:latin typeface="Arial"/>
                <a:cs typeface="Arial"/>
              </a:rPr>
              <a:t>Address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750">
                <a:latin typeface="Arial"/>
                <a:cs typeface="Arial"/>
              </a:rPr>
              <a:t>UCSF,</a:t>
            </a:r>
            <a:r>
              <a:rPr dirty="0" sz="750" spc="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United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States</a:t>
            </a:r>
            <a:endParaRPr sz="7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61307" y="4938166"/>
            <a:ext cx="2562860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Corresponding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author: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Nystul,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Todd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todd.nystul@ucsf.edu</a:t>
            </a:r>
            <a:r>
              <a:rPr dirty="0" sz="750" spc="-10">
                <a:latin typeface="Arial"/>
                <a:cs typeface="Arial"/>
              </a:rPr>
              <a:t>)</a:t>
            </a:r>
            <a:endParaRPr sz="7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74001" y="5279034"/>
            <a:ext cx="3051810" cy="1794510"/>
          </a:xfrm>
          <a:prstGeom prst="rect">
            <a:avLst/>
          </a:prstGeom>
          <a:solidFill>
            <a:srgbClr val="D8D8D8"/>
          </a:solidFill>
        </p:spPr>
        <p:txBody>
          <a:bodyPr wrap="square" lIns="0" tIns="30480" rIns="0" bIns="0" rtlCol="0" vert="horz">
            <a:spAutoFit/>
          </a:bodyPr>
          <a:lstStyle/>
          <a:p>
            <a:pPr marL="35560">
              <a:lnSpc>
                <a:spcPct val="100000"/>
              </a:lnSpc>
              <a:spcBef>
                <a:spcPts val="240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  <a:p>
            <a:pPr marL="35560" marR="321310" indent="-635">
              <a:lnSpc>
                <a:spcPct val="105200"/>
              </a:lnSpc>
              <a:spcBef>
                <a:spcPts val="450"/>
              </a:spcBef>
            </a:pPr>
            <a:r>
              <a:rPr dirty="0" sz="750" spc="10">
                <a:latin typeface="Arial"/>
                <a:cs typeface="Arial"/>
              </a:rPr>
              <a:t>This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 spc="10">
                <a:latin typeface="Arial"/>
                <a:cs typeface="Arial"/>
              </a:rPr>
              <a:t>review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 spc="10">
                <a:latin typeface="Arial"/>
                <a:cs typeface="Arial"/>
              </a:rPr>
              <a:t>comes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 spc="10">
                <a:latin typeface="Arial"/>
                <a:cs typeface="Arial"/>
              </a:rPr>
              <a:t>from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 spc="10">
                <a:latin typeface="Arial"/>
                <a:cs typeface="Arial"/>
              </a:rPr>
              <a:t>a themed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 spc="10">
                <a:latin typeface="Arial"/>
                <a:cs typeface="Arial"/>
              </a:rPr>
              <a:t>issue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 spc="10">
                <a:latin typeface="Arial"/>
                <a:cs typeface="Arial"/>
              </a:rPr>
              <a:t>on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 spc="10">
                <a:latin typeface="Arial"/>
                <a:cs typeface="Arial"/>
              </a:rPr>
              <a:t>Development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and</a:t>
            </a:r>
            <a:r>
              <a:rPr dirty="0" sz="750" spc="50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regulation</a:t>
            </a:r>
            <a:endParaRPr sz="750">
              <a:latin typeface="Arial"/>
              <a:cs typeface="Arial"/>
            </a:endParaRPr>
          </a:p>
          <a:p>
            <a:pPr marL="35560">
              <a:lnSpc>
                <a:spcPct val="100000"/>
              </a:lnSpc>
              <a:spcBef>
                <a:spcPts val="495"/>
              </a:spcBef>
            </a:pPr>
            <a:r>
              <a:rPr dirty="0" sz="750">
                <a:latin typeface="Arial"/>
                <a:cs typeface="Arial"/>
              </a:rPr>
              <a:t>Edited</a:t>
            </a:r>
            <a:r>
              <a:rPr dirty="0" sz="750" spc="10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10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Ryusuke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Niwa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Toshie</a:t>
            </a:r>
            <a:r>
              <a:rPr dirty="0" sz="750" spc="10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Kai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Arial"/>
              <a:cs typeface="Arial"/>
            </a:endParaRPr>
          </a:p>
          <a:p>
            <a:pPr marL="35560">
              <a:lnSpc>
                <a:spcPct val="100000"/>
              </a:lnSpc>
              <a:spcBef>
                <a:spcPts val="434"/>
              </a:spcBef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https://doi.org/10.1016/j.cois.2019.11.005</a:t>
            </a:r>
            <a:endParaRPr sz="750">
              <a:latin typeface="Arial"/>
              <a:cs typeface="Arial"/>
            </a:endParaRPr>
          </a:p>
          <a:p>
            <a:pPr marL="35560">
              <a:lnSpc>
                <a:spcPct val="100000"/>
              </a:lnSpc>
              <a:spcBef>
                <a:spcPts val="495"/>
              </a:spcBef>
            </a:pPr>
            <a:r>
              <a:rPr dirty="0" sz="750">
                <a:latin typeface="Arial"/>
                <a:cs typeface="Arial"/>
              </a:rPr>
              <a:t>2214-5745/ã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Elsevier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Inc.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All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rights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reserved.</a:t>
            </a:r>
            <a:endParaRPr sz="7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61300" y="7339723"/>
            <a:ext cx="3076575" cy="20967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290"/>
              </a:lnSpc>
              <a:spcBef>
                <a:spcPts val="95"/>
              </a:spcBef>
            </a:pPr>
            <a:r>
              <a:rPr dirty="0" sz="1100" spc="4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algn="just" marL="12700" marR="5080" indent="-635">
              <a:lnSpc>
                <a:spcPct val="96200"/>
              </a:lnSpc>
              <a:spcBef>
                <a:spcPts val="15"/>
              </a:spcBef>
            </a:pPr>
            <a:r>
              <a:rPr dirty="0" sz="1000">
                <a:latin typeface="Times New Roman"/>
                <a:cs typeface="Times New Roman"/>
              </a:rPr>
              <a:t>Each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Drosophila</a:t>
            </a:r>
            <a:r>
              <a:rPr dirty="0" sz="1000" spc="260" i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ovary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composed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long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strands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>
                <a:latin typeface="Times New Roman"/>
                <a:cs typeface="Times New Roman"/>
              </a:rPr>
              <a:t>developing</a:t>
            </a:r>
            <a:r>
              <a:rPr dirty="0" sz="1000" spc="16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follicles,</a:t>
            </a:r>
            <a:r>
              <a:rPr dirty="0" sz="1000" spc="16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called</a:t>
            </a:r>
            <a:r>
              <a:rPr dirty="0" sz="1000" spc="16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ovarioles,</a:t>
            </a:r>
            <a:r>
              <a:rPr dirty="0" sz="1000" spc="16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65"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oogenesis </a:t>
            </a:r>
            <a:r>
              <a:rPr dirty="0" sz="1000">
                <a:latin typeface="Times New Roman"/>
                <a:cs typeface="Times New Roman"/>
              </a:rPr>
              <a:t>begins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anterior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tip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ovariole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structure </a:t>
            </a:r>
            <a:r>
              <a:rPr dirty="0" sz="1000">
                <a:latin typeface="Times New Roman"/>
                <a:cs typeface="Times New Roman"/>
              </a:rPr>
              <a:t>called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germarium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9" action="ppaction://hlinksldjump"/>
              </a:rPr>
              <a:t>Figure</a:t>
            </a:r>
            <a:r>
              <a:rPr dirty="0" sz="1000" spc="235">
                <a:solidFill>
                  <a:srgbClr val="00689C"/>
                </a:solidFill>
                <a:latin typeface="Times New Roman"/>
                <a:cs typeface="Times New Roman"/>
                <a:hlinkClick r:id="rId9" action="ppaction://hlinksldjump"/>
              </a:rPr>
              <a:t> 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9" action="ppaction://hlinksldjump"/>
              </a:rPr>
              <a:t>1</a:t>
            </a:r>
            <a:r>
              <a:rPr dirty="0" sz="1000">
                <a:latin typeface="Times New Roman"/>
                <a:cs typeface="Times New Roman"/>
              </a:rPr>
              <a:t>)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10" action="ppaction://hlinksldjump"/>
              </a:rPr>
              <a:t>1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germarium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is </a:t>
            </a:r>
            <a:r>
              <a:rPr dirty="0" sz="1000">
                <a:latin typeface="Times New Roman"/>
                <a:cs typeface="Times New Roman"/>
              </a:rPr>
              <a:t>divided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into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four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regions,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Regions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1,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2a,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2b,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are </a:t>
            </a:r>
            <a:r>
              <a:rPr dirty="0" sz="1000" spc="10">
                <a:latin typeface="Times New Roman"/>
                <a:cs typeface="Times New Roman"/>
              </a:rPr>
              <a:t>defined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by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stage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germ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development.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Two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to </a:t>
            </a:r>
            <a:r>
              <a:rPr dirty="0" sz="1000">
                <a:latin typeface="Times New Roman"/>
                <a:cs typeface="Times New Roman"/>
              </a:rPr>
              <a:t>three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germline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(GSCs)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reside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within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niche </a:t>
            </a:r>
            <a:r>
              <a:rPr dirty="0" sz="1000">
                <a:latin typeface="Times New Roman"/>
                <a:cs typeface="Times New Roman"/>
              </a:rPr>
              <a:t>provided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cap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terminal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filament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Region </a:t>
            </a:r>
            <a:r>
              <a:rPr dirty="0" sz="1000">
                <a:latin typeface="Times New Roman"/>
                <a:cs typeface="Times New Roman"/>
              </a:rPr>
              <a:t>1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divide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during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adulthood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continuously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produce </a:t>
            </a:r>
            <a:r>
              <a:rPr dirty="0" sz="1000" spc="10">
                <a:latin typeface="Times New Roman"/>
                <a:cs typeface="Times New Roman"/>
              </a:rPr>
              <a:t>eggs.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GSC daughter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cells, called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cystoblasts, undergo </a:t>
            </a:r>
            <a:r>
              <a:rPr dirty="0" sz="1000" spc="-20">
                <a:latin typeface="Times New Roman"/>
                <a:cs typeface="Times New Roman"/>
              </a:rPr>
              <a:t>four </a:t>
            </a:r>
            <a:r>
              <a:rPr dirty="0" sz="1000" spc="10">
                <a:latin typeface="Times New Roman"/>
                <a:cs typeface="Times New Roman"/>
              </a:rPr>
              <a:t>rounds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mitosis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with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incomplete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cytokinesis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to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become </a:t>
            </a:r>
            <a:r>
              <a:rPr dirty="0" sz="1000" spc="10">
                <a:latin typeface="Times New Roman"/>
                <a:cs typeface="Times New Roman"/>
              </a:rPr>
              <a:t>a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cyst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16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interconnected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cells,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with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one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oocyte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and </a:t>
            </a:r>
            <a:r>
              <a:rPr dirty="0" sz="1000" spc="-10">
                <a:latin typeface="Times New Roman"/>
                <a:cs typeface="Times New Roman"/>
              </a:rPr>
              <a:t>15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nurse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cells.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During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time,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cyst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moves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away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from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03253" y="2070494"/>
            <a:ext cx="3127375" cy="311086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 indent="-635">
              <a:lnSpc>
                <a:spcPct val="96200"/>
              </a:lnSpc>
              <a:spcBef>
                <a:spcPts val="140"/>
              </a:spcBef>
            </a:pP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GSC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niche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through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Regions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1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2a,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which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contain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at</a:t>
            </a:r>
            <a:r>
              <a:rPr dirty="0" sz="1000" spc="15">
                <a:latin typeface="Times New Roman"/>
                <a:cs typeface="Times New Roman"/>
              </a:rPr>
              <a:t> least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three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types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inner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germarial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sheath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(IGS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cells, </a:t>
            </a:r>
            <a:r>
              <a:rPr dirty="0" sz="1000" spc="-5">
                <a:latin typeface="Times New Roman"/>
                <a:cs typeface="Times New Roman"/>
              </a:rPr>
              <a:t>also</a:t>
            </a:r>
            <a:r>
              <a:rPr dirty="0" sz="1000" spc="15">
                <a:latin typeface="Times New Roman"/>
                <a:cs typeface="Times New Roman"/>
              </a:rPr>
              <a:t> called escort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cells)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10" action="ppaction://hlinksldjump"/>
              </a:rPr>
              <a:t>2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 spc="-10">
                <a:latin typeface="Times New Roman"/>
                <a:cs typeface="Times New Roman"/>
                <a:hlinkClick r:id="rId10" action="ppaction://hlinksldjump"/>
              </a:rPr>
              <a:t>].</a:t>
            </a:r>
            <a:r>
              <a:rPr dirty="0" sz="1000" spc="15">
                <a:latin typeface="Times New Roman"/>
                <a:cs typeface="Times New Roman"/>
                <a:hlinkClick r:id="rId10" action="ppaction://hlinksldjump"/>
              </a:rPr>
              <a:t> </a:t>
            </a:r>
            <a:r>
              <a:rPr dirty="0" sz="1000" spc="85">
                <a:latin typeface="Times New Roman"/>
                <a:cs typeface="Times New Roman"/>
                <a:hlinkClick r:id="rId10" action="ppaction://hlinksldjump"/>
              </a:rPr>
              <a:t>The</a:t>
            </a:r>
            <a:r>
              <a:rPr dirty="0" sz="1000" spc="15">
                <a:latin typeface="Times New Roman"/>
                <a:cs typeface="Times New Roman"/>
                <a:hlinkClick r:id="rId10" action="ppaction://hlinksldjump"/>
              </a:rPr>
              <a:t> </a:t>
            </a:r>
            <a:r>
              <a:rPr dirty="0" sz="1000" spc="30">
                <a:latin typeface="Times New Roman"/>
                <a:cs typeface="Times New Roman"/>
                <a:hlinkClick r:id="rId10" action="ppaction://hlinksldjump"/>
              </a:rPr>
              <a:t>IGS</a:t>
            </a:r>
            <a:r>
              <a:rPr dirty="0" sz="1000" spc="20">
                <a:latin typeface="Times New Roman"/>
                <a:cs typeface="Times New Roman"/>
                <a:hlinkClick r:id="rId10" action="ppaction://hlinksldjump"/>
              </a:rPr>
              <a:t> </a:t>
            </a:r>
            <a:r>
              <a:rPr dirty="0" sz="1000" spc="5">
                <a:latin typeface="Times New Roman"/>
                <a:cs typeface="Times New Roman"/>
                <a:hlinkClick r:id="rId10" action="ppaction://hlinksldjump"/>
              </a:rPr>
              <a:t>cells</a:t>
            </a:r>
            <a:r>
              <a:rPr dirty="0" sz="1000" spc="15">
                <a:latin typeface="Times New Roman"/>
                <a:cs typeface="Times New Roman"/>
                <a:hlinkClick r:id="rId10" action="ppaction://hlinksldjump"/>
              </a:rPr>
              <a:t> </a:t>
            </a:r>
            <a:r>
              <a:rPr dirty="0" sz="1000" spc="35">
                <a:latin typeface="Times New Roman"/>
                <a:cs typeface="Times New Roman"/>
                <a:hlinkClick r:id="rId10" action="ppaction://hlinksldjump"/>
              </a:rPr>
              <a:t>ensheath</a:t>
            </a:r>
            <a:r>
              <a:rPr dirty="0" sz="1000" spc="15">
                <a:latin typeface="Times New Roman"/>
                <a:cs typeface="Times New Roman"/>
                <a:hlinkClick r:id="rId10" action="ppaction://hlinksldjump"/>
              </a:rPr>
              <a:t> </a:t>
            </a:r>
            <a:r>
              <a:rPr dirty="0" sz="1000" spc="45">
                <a:latin typeface="Times New Roman"/>
                <a:cs typeface="Times New Roman"/>
                <a:hlinkClick r:id="rId10" action="ppaction://hlinksldjump"/>
              </a:rPr>
              <a:t>the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developing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cysts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provide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cues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guide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their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dif-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ferentiation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[</a:t>
            </a:r>
            <a:r>
              <a:rPr dirty="0" sz="1000" spc="-5">
                <a:solidFill>
                  <a:srgbClr val="00689C"/>
                </a:solidFill>
                <a:latin typeface="Times New Roman"/>
                <a:cs typeface="Times New Roman"/>
                <a:hlinkClick r:id="rId10" action="ppaction://hlinksldjump"/>
              </a:rPr>
              <a:t>3–6</a:t>
            </a:r>
            <a:r>
              <a:rPr dirty="0" sz="1000" spc="-5">
                <a:latin typeface="Times New Roman"/>
                <a:cs typeface="Times New Roman"/>
              </a:rPr>
              <a:t>].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Next,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cysts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exit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IGS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region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become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encapsulated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by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prefollicle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(pFCs),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which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are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produced </a:t>
            </a:r>
            <a:r>
              <a:rPr dirty="0" sz="1000" spc="20">
                <a:latin typeface="Times New Roman"/>
                <a:cs typeface="Times New Roman"/>
              </a:rPr>
              <a:t>by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population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follicle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stem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 </a:t>
            </a:r>
            <a:r>
              <a:rPr dirty="0" sz="1000" spc="15">
                <a:latin typeface="Times New Roman"/>
                <a:cs typeface="Times New Roman"/>
              </a:rPr>
              <a:t>(FSCs)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reside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middle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germarium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[</a:t>
            </a:r>
            <a:r>
              <a:rPr dirty="0" sz="1000" spc="-5">
                <a:solidFill>
                  <a:srgbClr val="00689C"/>
                </a:solidFill>
                <a:latin typeface="Times New Roman"/>
                <a:cs typeface="Times New Roman"/>
                <a:hlinkClick r:id="rId10" action="ppaction://hlinksldjump"/>
              </a:rPr>
              <a:t>7</a:t>
            </a:r>
            <a:r>
              <a:rPr dirty="0" sz="1000" spc="-5">
                <a:latin typeface="Times New Roman"/>
                <a:cs typeface="Times New Roman"/>
              </a:rPr>
              <a:t>]. </a:t>
            </a:r>
            <a:r>
              <a:rPr dirty="0" sz="1000" spc="10">
                <a:latin typeface="Times New Roman"/>
                <a:cs typeface="Times New Roman"/>
              </a:rPr>
              <a:t>Normally,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pFCs</a:t>
            </a:r>
            <a:r>
              <a:rPr dirty="0" sz="1000" spc="25">
                <a:latin typeface="Times New Roman"/>
                <a:cs typeface="Times New Roman"/>
              </a:rPr>
              <a:t> differentiate</a:t>
            </a:r>
            <a:r>
              <a:rPr dirty="0" sz="1000" spc="20">
                <a:latin typeface="Times New Roman"/>
                <a:cs typeface="Times New Roman"/>
              </a:rPr>
              <a:t> into </a:t>
            </a:r>
            <a:r>
              <a:rPr dirty="0" sz="1000" spc="30">
                <a:latin typeface="Times New Roman"/>
                <a:cs typeface="Times New Roman"/>
              </a:rPr>
              <a:t>one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three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major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types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as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cyst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buds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off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from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germarium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become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follicle: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main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body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follicle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cells,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which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form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 </a:t>
            </a:r>
            <a:r>
              <a:rPr dirty="0" sz="1000" spc="15">
                <a:latin typeface="Times New Roman"/>
                <a:cs typeface="Times New Roman"/>
              </a:rPr>
              <a:t>single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layered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epithelium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makes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up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majority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outer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surface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follicle;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polar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cells,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which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reside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at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anterior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posterior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each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follicle,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at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stalk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cells,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which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connect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adjacent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follicles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one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another.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However,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several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studies,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discussed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further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below,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indi-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cate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newly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produced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pFCs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do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not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differentiate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immediately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but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instead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retain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capacity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either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re-</a:t>
            </a:r>
            <a:r>
              <a:rPr dirty="0" sz="1000" spc="30">
                <a:latin typeface="Times New Roman"/>
                <a:cs typeface="Times New Roman"/>
              </a:rPr>
              <a:t>enter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niche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acquire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FSC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fate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or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differ- </a:t>
            </a:r>
            <a:r>
              <a:rPr dirty="0" sz="1000" spc="35">
                <a:latin typeface="Times New Roman"/>
                <a:cs typeface="Times New Roman"/>
              </a:rPr>
              <a:t>entiate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into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any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three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types,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depending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on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type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signals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they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receive.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28664" y="5296783"/>
            <a:ext cx="3075940" cy="26708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40"/>
              </a:spcBef>
            </a:pP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GSC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niche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was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among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first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characterized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at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single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level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contributed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significantly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early </a:t>
            </a:r>
            <a:r>
              <a:rPr dirty="0" sz="1000" spc="30">
                <a:latin typeface="Times New Roman"/>
                <a:cs typeface="Times New Roman"/>
              </a:rPr>
              <a:t>understanding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field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how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adult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stem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niches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function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in</a:t>
            </a:r>
            <a:r>
              <a:rPr dirty="0" sz="1000" spc="-10" i="1">
                <a:latin typeface="Times New Roman"/>
                <a:cs typeface="Times New Roman"/>
              </a:rPr>
              <a:t> </a:t>
            </a:r>
            <a:r>
              <a:rPr dirty="0" sz="1000" spc="10" i="1">
                <a:latin typeface="Times New Roman"/>
                <a:cs typeface="Times New Roman"/>
              </a:rPr>
              <a:t>vivo</a:t>
            </a:r>
            <a:r>
              <a:rPr dirty="0" sz="1000" spc="-10" i="1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[</a:t>
            </a:r>
            <a:r>
              <a:rPr dirty="0" sz="1000" spc="-5">
                <a:solidFill>
                  <a:srgbClr val="00689C"/>
                </a:solidFill>
                <a:latin typeface="Times New Roman"/>
                <a:cs typeface="Times New Roman"/>
                <a:hlinkClick r:id="rId10" action="ppaction://hlinksldjump"/>
              </a:rPr>
              <a:t>8</a:t>
            </a:r>
            <a:r>
              <a:rPr dirty="0" sz="1000" spc="-5">
                <a:latin typeface="Times New Roman"/>
                <a:cs typeface="Times New Roman"/>
              </a:rPr>
              <a:t>,</a:t>
            </a:r>
            <a:r>
              <a:rPr dirty="0" sz="1000" spc="-5">
                <a:solidFill>
                  <a:srgbClr val="00689C"/>
                </a:solidFill>
                <a:latin typeface="Times New Roman"/>
                <a:cs typeface="Times New Roman"/>
                <a:hlinkClick r:id="rId10" action="ppaction://hlinksldjump"/>
              </a:rPr>
              <a:t>9</a:t>
            </a:r>
            <a:r>
              <a:rPr dirty="0" sz="1000" spc="-5">
                <a:latin typeface="Times New Roman"/>
                <a:cs typeface="Times New Roman"/>
              </a:rPr>
              <a:t>].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GSC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divisions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are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oriented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perpen-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dicular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niche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are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inherently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asymmetric,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pro- </a:t>
            </a:r>
            <a:r>
              <a:rPr dirty="0" sz="1000" spc="20">
                <a:latin typeface="Times New Roman"/>
                <a:cs typeface="Times New Roman"/>
              </a:rPr>
              <a:t>ducing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two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daughter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contain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unequal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cyto- </a:t>
            </a:r>
            <a:r>
              <a:rPr dirty="0" sz="1000" spc="10">
                <a:latin typeface="Times New Roman"/>
                <a:cs typeface="Times New Roman"/>
              </a:rPr>
              <a:t>plasmic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contents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positions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relative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niche.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Specifically,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one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daughter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remains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anchored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cap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through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adherens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junctions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retains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majority</a:t>
            </a:r>
            <a:r>
              <a:rPr dirty="0" sz="1000">
                <a:latin typeface="Times New Roman"/>
                <a:cs typeface="Times New Roman"/>
              </a:rPr>
              <a:t> 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>
                <a:latin typeface="Times New Roman"/>
                <a:cs typeface="Times New Roman"/>
              </a:rPr>
              <a:t>  a  </a:t>
            </a:r>
            <a:r>
              <a:rPr dirty="0" sz="1000" spc="10">
                <a:latin typeface="Times New Roman"/>
                <a:cs typeface="Times New Roman"/>
              </a:rPr>
              <a:t>cytoplasmic</a:t>
            </a:r>
            <a:r>
              <a:rPr dirty="0" sz="1000">
                <a:latin typeface="Times New Roman"/>
                <a:cs typeface="Times New Roman"/>
              </a:rPr>
              <a:t>  </a:t>
            </a:r>
            <a:r>
              <a:rPr dirty="0" sz="1000" spc="25">
                <a:latin typeface="Times New Roman"/>
                <a:cs typeface="Times New Roman"/>
              </a:rPr>
              <a:t>structure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called</a:t>
            </a:r>
            <a:r>
              <a:rPr dirty="0" sz="1000">
                <a:latin typeface="Times New Roman"/>
                <a:cs typeface="Times New Roman"/>
              </a:rPr>
              <a:t> 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>
                <a:latin typeface="Times New Roman"/>
                <a:cs typeface="Times New Roman"/>
              </a:rPr>
              <a:t>  </a:t>
            </a:r>
            <a:r>
              <a:rPr dirty="0" sz="1000" spc="20">
                <a:latin typeface="Times New Roman"/>
                <a:cs typeface="Times New Roman"/>
              </a:rPr>
              <a:t>fusome</a:t>
            </a: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200"/>
              </a:lnSpc>
            </a:pP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10" action="ppaction://hlinksldjump"/>
              </a:rPr>
              <a:t>10</a:t>
            </a:r>
            <a:r>
              <a:rPr dirty="0" sz="1000">
                <a:latin typeface="Times New Roman"/>
                <a:cs typeface="Times New Roman"/>
              </a:rPr>
              <a:t>]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while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other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daughter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formed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on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side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GSC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opposite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thus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does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any </a:t>
            </a:r>
            <a:r>
              <a:rPr dirty="0" sz="1000">
                <a:latin typeface="Times New Roman"/>
                <a:cs typeface="Times New Roman"/>
              </a:rPr>
              <a:t>connections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cap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cells.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This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type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rigid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archi- </a:t>
            </a:r>
            <a:r>
              <a:rPr dirty="0" sz="1000" spc="10">
                <a:latin typeface="Times New Roman"/>
                <a:cs typeface="Times New Roman"/>
              </a:rPr>
              <a:t>tecture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provides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straightforward mechanism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robustly </a:t>
            </a:r>
            <a:r>
              <a:rPr dirty="0" sz="1000">
                <a:latin typeface="Times New Roman"/>
                <a:cs typeface="Times New Roman"/>
              </a:rPr>
              <a:t>segregating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daughter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fates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every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division.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addition,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these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inherent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asymme- </a:t>
            </a:r>
            <a:r>
              <a:rPr dirty="0" sz="1000">
                <a:latin typeface="Times New Roman"/>
                <a:cs typeface="Times New Roman"/>
              </a:rPr>
              <a:t>tries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make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it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possible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unambiguously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determine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number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location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tissue.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28664" y="8083182"/>
            <a:ext cx="3076575" cy="135064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However,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more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adult</a:t>
            </a:r>
            <a:r>
              <a:rPr dirty="0" sz="1000" spc="40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niches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been </a:t>
            </a:r>
            <a:r>
              <a:rPr dirty="0" sz="1000">
                <a:latin typeface="Times New Roman"/>
                <a:cs typeface="Times New Roman"/>
              </a:rPr>
              <a:t>characterized,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it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becoming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clear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other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types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operate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such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rigid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manner. </a:t>
            </a: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3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niches</a:t>
            </a:r>
            <a:r>
              <a:rPr dirty="0" sz="1000" spc="3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epithelial</a:t>
            </a:r>
            <a:r>
              <a:rPr dirty="0" sz="1000" spc="3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tissues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been </a:t>
            </a:r>
            <a:r>
              <a:rPr dirty="0" sz="1000">
                <a:latin typeface="Times New Roman"/>
                <a:cs typeface="Times New Roman"/>
              </a:rPr>
              <a:t>particularly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elusive,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much</a:t>
            </a:r>
            <a:r>
              <a:rPr dirty="0" sz="1000" spc="3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more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subtle</a:t>
            </a:r>
            <a:r>
              <a:rPr dirty="0" sz="1000" spc="3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differ- </a:t>
            </a:r>
            <a:r>
              <a:rPr dirty="0" sz="1000">
                <a:latin typeface="Times New Roman"/>
                <a:cs typeface="Times New Roman"/>
              </a:rPr>
              <a:t>ences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between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daughter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these </a:t>
            </a:r>
            <a:r>
              <a:rPr dirty="0" sz="1000">
                <a:latin typeface="Times New Roman"/>
                <a:cs typeface="Times New Roman"/>
              </a:rPr>
              <a:t>tissues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has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led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many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debates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over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number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and </a:t>
            </a:r>
            <a:r>
              <a:rPr dirty="0" sz="1000">
                <a:latin typeface="Times New Roman"/>
                <a:cs typeface="Times New Roman"/>
              </a:rPr>
              <a:t>position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epithelial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tissues.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Nonetheless, </a:t>
            </a:r>
            <a:r>
              <a:rPr dirty="0" sz="1000">
                <a:latin typeface="Times New Roman"/>
                <a:cs typeface="Times New Roman"/>
              </a:rPr>
              <a:t>intensive</a:t>
            </a:r>
            <a:r>
              <a:rPr dirty="0" sz="1000" spc="4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studies</a:t>
            </a:r>
            <a:r>
              <a:rPr dirty="0" sz="1000" spc="4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45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45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cell-based</a:t>
            </a:r>
            <a:r>
              <a:rPr dirty="0" sz="1000" spc="45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epithelial</a:t>
            </a:r>
            <a:r>
              <a:rPr dirty="0" sz="1000" spc="459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tissues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774001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761300" y="9568491"/>
            <a:ext cx="104965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Arial"/>
                <a:cs typeface="Arial"/>
                <a:hlinkClick r:id="rId11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847299" y="9568491"/>
            <a:ext cx="225742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1300" y="1033612"/>
            <a:ext cx="3001645" cy="175895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  <a:buFont typeface="Arial"/>
              <a:buAutoNum type="arabicPeriod" startAt="67"/>
              <a:tabLst>
                <a:tab pos="220979" algn="l"/>
              </a:tabLst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Issigonis</a:t>
            </a:r>
            <a:r>
              <a:rPr dirty="0" sz="750" spc="-7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M,</a:t>
            </a:r>
            <a:r>
              <a:rPr dirty="0" sz="750" spc="-7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Tulina</a:t>
            </a:r>
            <a:r>
              <a:rPr dirty="0" sz="750" spc="-7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N,</a:t>
            </a:r>
            <a:r>
              <a:rPr dirty="0" sz="750" spc="-7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de</a:t>
            </a:r>
            <a:r>
              <a:rPr dirty="0" sz="750" spc="-7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Cuevas</a:t>
            </a:r>
            <a:r>
              <a:rPr dirty="0" sz="750" spc="-6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M,</a:t>
            </a:r>
            <a:r>
              <a:rPr dirty="0" sz="750" spc="-7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Brawley</a:t>
            </a:r>
            <a:r>
              <a:rPr dirty="0" sz="750" spc="-8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C,</a:t>
            </a:r>
            <a:r>
              <a:rPr dirty="0" sz="750" spc="-7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Sandler</a:t>
            </a:r>
            <a:r>
              <a:rPr dirty="0" sz="750" spc="-7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L,</a:t>
            </a:r>
            <a:r>
              <a:rPr dirty="0" sz="750" spc="-7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Matunis</a:t>
            </a:r>
            <a:r>
              <a:rPr dirty="0" sz="750" spc="-7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E: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JAK-STAT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signal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inhibition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regulates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competition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in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the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Drosophila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testis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stem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cell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niche.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"/>
              </a:rPr>
              <a:t>Science</a:t>
            </a:r>
            <a:r>
              <a:rPr dirty="0" sz="750" spc="95" i="1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2009,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326:153-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156.</a:t>
            </a:r>
            <a:endParaRPr sz="750">
              <a:latin typeface="Arial"/>
              <a:cs typeface="Arial"/>
            </a:endParaRPr>
          </a:p>
          <a:p>
            <a:pPr marL="220979" marR="5080" indent="-208915">
              <a:lnSpc>
                <a:spcPct val="88600"/>
              </a:lnSpc>
              <a:spcBef>
                <a:spcPts val="595"/>
              </a:spcBef>
              <a:buClr>
                <a:srgbClr val="000000"/>
              </a:buClr>
              <a:buAutoNum type="arabicPeriod" startAt="67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Nicholson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AM,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Olpe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C,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Hoyle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A,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Thorsen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A-S,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Rus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T,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Colombe´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M,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Brunton-Sim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R,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Kemp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R,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Marks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K,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Quirke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P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et</a:t>
            </a:r>
            <a:r>
              <a:rPr dirty="0" sz="750" spc="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al.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: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Fixation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and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spread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of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somatic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mutations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in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adult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human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colonic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epithelium.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Cell</a:t>
            </a:r>
            <a:r>
              <a:rPr dirty="0" sz="750" spc="9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Stem</a:t>
            </a:r>
            <a:r>
              <a:rPr dirty="0" sz="750" spc="95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Cell</a:t>
            </a:r>
            <a:r>
              <a:rPr dirty="0" sz="750" spc="9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2018,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22:909-918.e8.</a:t>
            </a:r>
            <a:endParaRPr sz="750">
              <a:latin typeface="Arial"/>
              <a:cs typeface="Arial"/>
            </a:endParaRPr>
          </a:p>
          <a:p>
            <a:pPr marL="220979" marR="367665" indent="-208915">
              <a:lnSpc>
                <a:spcPts val="790"/>
              </a:lnSpc>
              <a:spcBef>
                <a:spcPts val="615"/>
              </a:spcBef>
              <a:buClr>
                <a:srgbClr val="000000"/>
              </a:buClr>
              <a:buAutoNum type="arabicPeriod" startAt="67"/>
              <a:tabLst>
                <a:tab pos="220979" algn="l"/>
              </a:tabLst>
            </a:pP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de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Beco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S,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Ziosi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M,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Johnston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LA: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New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frontiers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in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cell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competition.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Dev</a:t>
            </a:r>
            <a:r>
              <a:rPr dirty="0" sz="750" spc="140" i="1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Dyn</a:t>
            </a:r>
            <a:r>
              <a:rPr dirty="0" sz="750" spc="130" i="1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2012,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241:831-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841.</a:t>
            </a:r>
            <a:endParaRPr sz="750">
              <a:latin typeface="Arial"/>
              <a:cs typeface="Arial"/>
            </a:endParaRPr>
          </a:p>
          <a:p>
            <a:pPr marL="220979" marR="51435" indent="-208915">
              <a:lnSpc>
                <a:spcPts val="800"/>
              </a:lnSpc>
              <a:spcBef>
                <a:spcPts val="600"/>
              </a:spcBef>
              <a:buClr>
                <a:srgbClr val="000000"/>
              </a:buClr>
              <a:buAutoNum type="arabicPeriod" startAt="67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Amoyel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M,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Bach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EA: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Cell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competition: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how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to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eliminate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your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neighbours.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5"/>
              </a:rPr>
              <a:t>Development</a:t>
            </a:r>
            <a:r>
              <a:rPr dirty="0" sz="750" spc="145" i="1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2014,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141:988-1000.</a:t>
            </a:r>
            <a:endParaRPr sz="750">
              <a:latin typeface="Arial"/>
              <a:cs typeface="Arial"/>
            </a:endParaRPr>
          </a:p>
          <a:p>
            <a:pPr marL="220979" marR="5715" indent="-208915">
              <a:lnSpc>
                <a:spcPct val="88500"/>
              </a:lnSpc>
              <a:spcBef>
                <a:spcPts val="585"/>
              </a:spcBef>
              <a:buClr>
                <a:srgbClr val="000000"/>
              </a:buClr>
              <a:buAutoNum type="arabicPeriod" startAt="67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Wang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ZA,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Kalderon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D: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Cyclin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E-dependent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protein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kinase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activity regulates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niche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retention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of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Drosophila ovarian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follicle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stem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cells.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Proc</a:t>
            </a:r>
            <a:r>
              <a:rPr dirty="0" sz="750" spc="7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Natl</a:t>
            </a:r>
            <a:r>
              <a:rPr dirty="0" sz="750" spc="7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Acad</a:t>
            </a:r>
            <a:r>
              <a:rPr dirty="0" sz="750" spc="75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Sci</a:t>
            </a:r>
            <a:r>
              <a:rPr dirty="0" sz="750" spc="7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U</a:t>
            </a:r>
            <a:r>
              <a:rPr dirty="0" sz="750" spc="7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S</a:t>
            </a:r>
            <a:r>
              <a:rPr dirty="0" sz="750" spc="7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A</a:t>
            </a:r>
            <a:r>
              <a:rPr dirty="0" sz="750" spc="75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2009,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106:21701-21706.</a:t>
            </a:r>
            <a:endParaRPr sz="7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71312" y="2830008"/>
            <a:ext cx="3000375" cy="2413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5080" indent="-208915">
              <a:lnSpc>
                <a:spcPts val="800"/>
              </a:lnSpc>
              <a:spcBef>
                <a:spcPts val="204"/>
              </a:spcBef>
            </a:pPr>
            <a:r>
              <a:rPr dirty="0" sz="750">
                <a:latin typeface="Arial"/>
                <a:cs typeface="Arial"/>
              </a:rPr>
              <a:t>72.</a:t>
            </a:r>
            <a:r>
              <a:rPr dirty="0" sz="750" spc="170">
                <a:latin typeface="Arial"/>
                <a:cs typeface="Arial"/>
              </a:rPr>
              <a:t> 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Frydman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HM,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Li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JM,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Robson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DN,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Wieschaus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E:</a:t>
            </a:r>
            <a:r>
              <a:rPr dirty="0" sz="750" spc="-3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Somatic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stem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cell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niche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tropism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in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Wolbachia.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7"/>
              </a:rPr>
              <a:t>Nature</a:t>
            </a:r>
            <a:r>
              <a:rPr dirty="0" sz="750" spc="155" i="1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2006,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441:509-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512.</a:t>
            </a:r>
            <a:endParaRPr sz="7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38657" y="1033619"/>
            <a:ext cx="3001645" cy="5441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73.</a:t>
            </a:r>
            <a:r>
              <a:rPr dirty="0" sz="750" spc="385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Toomey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ME,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Panaram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K,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Fast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EM,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Beatty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C,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Frydman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HM: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Evolutionarily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conserved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Wolbachia-encoded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factors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control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pattern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of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stem-cell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niche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tropism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in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Drosophila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ovaries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and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favor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infection.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Proc</a:t>
            </a:r>
            <a:r>
              <a:rPr dirty="0" sz="750" spc="75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Natl</a:t>
            </a:r>
            <a:r>
              <a:rPr dirty="0" sz="750" spc="7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Acad</a:t>
            </a:r>
            <a:r>
              <a:rPr dirty="0" sz="750" spc="75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Sci</a:t>
            </a:r>
            <a:r>
              <a:rPr dirty="0" sz="750" spc="65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U</a:t>
            </a:r>
            <a:r>
              <a:rPr dirty="0" sz="750" spc="75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S</a:t>
            </a:r>
            <a:r>
              <a:rPr dirty="0" sz="750" spc="7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</a:t>
            </a:r>
            <a:r>
              <a:rPr dirty="0" sz="750" spc="7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2013,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110:10788-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10793.</a:t>
            </a:r>
            <a:endParaRPr sz="7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38667" y="1628326"/>
            <a:ext cx="2999740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74.</a:t>
            </a:r>
            <a:r>
              <a:rPr dirty="0" sz="750" spc="165">
                <a:latin typeface="Arial"/>
                <a:cs typeface="Arial"/>
              </a:rPr>
              <a:t> 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Ma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Q,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de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Cuevas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M,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Matunis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EL: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Chinmo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is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sufficient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to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induce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male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fate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in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somatic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cells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of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the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adult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Drosophila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ovary.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9"/>
              </a:rPr>
              <a:t>Development</a:t>
            </a:r>
            <a:r>
              <a:rPr dirty="0" sz="750" spc="40" i="1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2016,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143:754-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763.</a:t>
            </a:r>
            <a:endParaRPr sz="7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38663" y="2020009"/>
            <a:ext cx="2988310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75.</a:t>
            </a:r>
            <a:r>
              <a:rPr dirty="0" sz="750" spc="3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Benitez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M,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Tatapudy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S,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Liu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Y,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Barber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DL,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Nystul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T: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Drosophila</a:t>
            </a:r>
            <a:r>
              <a:rPr dirty="0" sz="750">
                <a:latin typeface="Arial"/>
                <a:cs typeface="Arial"/>
              </a:rPr>
              <a:t> anion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exchanger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required</a:t>
            </a:r>
            <a:r>
              <a:rPr dirty="0" sz="750" spc="1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for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proper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ovary</a:t>
            </a:r>
            <a:r>
              <a:rPr dirty="0" sz="750" spc="18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development</a:t>
            </a:r>
            <a:r>
              <a:rPr dirty="0" sz="750">
                <a:latin typeface="Arial"/>
                <a:cs typeface="Arial"/>
              </a:rPr>
              <a:t> and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oogenesis.</a:t>
            </a:r>
            <a:r>
              <a:rPr dirty="0" sz="750" spc="90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Dev</a:t>
            </a:r>
            <a:r>
              <a:rPr dirty="0" sz="750" spc="95" i="1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Biol</a:t>
            </a:r>
            <a:r>
              <a:rPr dirty="0" sz="750" spc="85" i="1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2019,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452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</a:rPr>
              <a:t>:127-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133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http://dx.doi.org/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10.1016/j.ydbio.2019.04.018</a:t>
            </a:r>
            <a:r>
              <a:rPr dirty="0" sz="750" spc="-10"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38664" y="2513925"/>
            <a:ext cx="300037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4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76.</a:t>
            </a:r>
            <a:r>
              <a:rPr dirty="0" sz="750" spc="409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Hsu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T-H,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Yang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C-Y,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Yeh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T-H,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Huang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Y-C,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Wang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T-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W,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Yu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J-Y: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The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Hippo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pathway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acts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downstream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of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the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Hedgehog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signaling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to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regulate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follicle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stem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cell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maintenance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in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the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Drosophila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ovary.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Sci</a:t>
            </a:r>
            <a:r>
              <a:rPr dirty="0" sz="750" spc="60" i="1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Rep</a:t>
            </a:r>
            <a:r>
              <a:rPr dirty="0" sz="750" spc="55" i="1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2017,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7:4480.</a:t>
            </a:r>
            <a:endParaRPr sz="7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71300" y="428962"/>
            <a:ext cx="1610360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 spc="10">
                <a:latin typeface="Arial"/>
                <a:cs typeface="Arial"/>
              </a:rPr>
              <a:t>48</a:t>
            </a:r>
            <a:r>
              <a:rPr dirty="0" sz="800" spc="229">
                <a:latin typeface="Arial"/>
                <a:cs typeface="Arial"/>
              </a:rPr>
              <a:t> 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and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regulation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683996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671300" y="9568491"/>
            <a:ext cx="225742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964018" y="9568491"/>
            <a:ext cx="104965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Arial"/>
                <a:cs typeface="Arial"/>
                <a:hlinkClick r:id="rId12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1300" y="6179498"/>
            <a:ext cx="3076575" cy="76454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>
              <a:lnSpc>
                <a:spcPct val="963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provided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significant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insights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into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mechanisms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govern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epithelial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lineages.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review,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we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summarize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advances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made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under- </a:t>
            </a:r>
            <a:r>
              <a:rPr dirty="0" sz="1000">
                <a:latin typeface="Times New Roman"/>
                <a:cs typeface="Times New Roman"/>
              </a:rPr>
              <a:t>standing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how</a:t>
            </a:r>
            <a:r>
              <a:rPr dirty="0" sz="1000" spc="14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pathways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promote</a:t>
            </a:r>
            <a:r>
              <a:rPr dirty="0" sz="1000" spc="140">
                <a:latin typeface="Times New Roman"/>
                <a:cs typeface="Times New Roman"/>
              </a:rPr>
              <a:t>  </a:t>
            </a:r>
            <a:r>
              <a:rPr dirty="0" sz="1000" spc="-25">
                <a:latin typeface="Times New Roman"/>
                <a:cs typeface="Times New Roman"/>
              </a:rPr>
              <a:t>FSC </a:t>
            </a:r>
            <a:r>
              <a:rPr dirty="0" sz="1000" spc="10">
                <a:latin typeface="Times New Roman"/>
                <a:cs typeface="Times New Roman"/>
              </a:rPr>
              <a:t>behavior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and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coordinate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differentiation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pFCs.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71300" y="7046683"/>
            <a:ext cx="3076575" cy="23895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>
              <a:lnSpc>
                <a:spcPts val="1290"/>
              </a:lnSpc>
              <a:spcBef>
                <a:spcPts val="95"/>
              </a:spcBef>
            </a:pPr>
            <a:r>
              <a:rPr dirty="0" sz="1100">
                <a:latin typeface="Arial"/>
                <a:cs typeface="Arial"/>
              </a:rPr>
              <a:t>FSC</a:t>
            </a:r>
            <a:r>
              <a:rPr dirty="0" sz="1100" spc="17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number</a:t>
            </a:r>
            <a:r>
              <a:rPr dirty="0" sz="1100" spc="16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and</a:t>
            </a:r>
            <a:r>
              <a:rPr dirty="0" sz="1100" spc="16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location</a:t>
            </a: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ct val="96200"/>
              </a:lnSpc>
              <a:spcBef>
                <a:spcPts val="15"/>
              </a:spcBef>
            </a:pP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were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discovered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Margolis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Spradling,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their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study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was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among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first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use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site-</a:t>
            </a:r>
            <a:r>
              <a:rPr dirty="0" sz="1000" spc="-10">
                <a:latin typeface="Times New Roman"/>
                <a:cs typeface="Times New Roman"/>
              </a:rPr>
              <a:t>specific </a:t>
            </a:r>
            <a:r>
              <a:rPr dirty="0" sz="1000" spc="50">
                <a:latin typeface="Times New Roman"/>
                <a:cs typeface="Times New Roman"/>
              </a:rPr>
              <a:t>DNA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recombination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to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identify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tissue-resident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stem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cells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7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inducing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sparse</a:t>
            </a:r>
            <a:r>
              <a:rPr dirty="0" sz="1000" spc="4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clones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during</a:t>
            </a:r>
            <a:r>
              <a:rPr dirty="0" sz="1000" spc="40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adulthood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and </a:t>
            </a:r>
            <a:r>
              <a:rPr dirty="0" sz="1000">
                <a:latin typeface="Times New Roman"/>
                <a:cs typeface="Times New Roman"/>
              </a:rPr>
              <a:t>analyzing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clone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patterns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multiple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time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points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after </a:t>
            </a:r>
            <a:r>
              <a:rPr dirty="0" sz="1000">
                <a:latin typeface="Times New Roman"/>
                <a:cs typeface="Times New Roman"/>
              </a:rPr>
              <a:t>clone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induction,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they</a:t>
            </a:r>
            <a:r>
              <a:rPr dirty="0" sz="1000" spc="12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determined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2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there</a:t>
            </a:r>
            <a:r>
              <a:rPr dirty="0" sz="1000" spc="4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125">
                <a:latin typeface="Times New Roman"/>
                <a:cs typeface="Times New Roman"/>
              </a:rPr>
              <a:t>  </a:t>
            </a:r>
            <a:r>
              <a:rPr dirty="0" sz="1000" spc="-25">
                <a:latin typeface="Times New Roman"/>
                <a:cs typeface="Times New Roman"/>
              </a:rPr>
              <a:t>two </a:t>
            </a:r>
            <a:r>
              <a:rPr dirty="0" sz="1000">
                <a:latin typeface="Times New Roman"/>
                <a:cs typeface="Times New Roman"/>
              </a:rPr>
              <a:t>mitotically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active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per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germarium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there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maximum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8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divisions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downstream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FSC </a:t>
            </a:r>
            <a:r>
              <a:rPr dirty="0" sz="1000">
                <a:latin typeface="Times New Roman"/>
                <a:cs typeface="Times New Roman"/>
              </a:rPr>
              <a:t>division.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This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study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provided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foundation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under- </a:t>
            </a:r>
            <a:r>
              <a:rPr dirty="0" sz="1000">
                <a:latin typeface="Times New Roman"/>
                <a:cs typeface="Times New Roman"/>
              </a:rPr>
              <a:t>standing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indeed,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many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subsequent </a:t>
            </a:r>
            <a:r>
              <a:rPr dirty="0" sz="1000">
                <a:latin typeface="Times New Roman"/>
                <a:cs typeface="Times New Roman"/>
              </a:rPr>
              <a:t>studies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consistent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model.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However,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recent </a:t>
            </a:r>
            <a:r>
              <a:rPr dirty="0" sz="1000">
                <a:latin typeface="Times New Roman"/>
                <a:cs typeface="Times New Roman"/>
              </a:rPr>
              <a:t>study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challenged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model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instead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proposed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that </a:t>
            </a:r>
            <a:r>
              <a:rPr dirty="0" sz="1000">
                <a:latin typeface="Times New Roman"/>
                <a:cs typeface="Times New Roman"/>
              </a:rPr>
              <a:t>there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14–16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mitotically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active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per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germarium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each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contributes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much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smaller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fraction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epithelium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11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We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investigated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claims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of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this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13260" y="6179508"/>
            <a:ext cx="3127375" cy="208407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study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identified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several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flaws,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such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use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an </a:t>
            </a:r>
            <a:r>
              <a:rPr dirty="0" sz="1000" spc="10">
                <a:latin typeface="Times New Roman"/>
                <a:cs typeface="Times New Roman"/>
              </a:rPr>
              <a:t>unreliable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clonal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marking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system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and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assumption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that </a:t>
            </a:r>
            <a:r>
              <a:rPr dirty="0" sz="1000">
                <a:latin typeface="Times New Roman"/>
                <a:cs typeface="Times New Roman"/>
              </a:rPr>
              <a:t>heat</a:t>
            </a:r>
            <a:r>
              <a:rPr dirty="0" sz="1000" spc="12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shock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induced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flippase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expression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causes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 spc="75">
                <a:latin typeface="Times New Roman"/>
                <a:cs typeface="Times New Roman"/>
              </a:rPr>
              <a:t>FRT </a:t>
            </a:r>
            <a:r>
              <a:rPr dirty="0" sz="1000">
                <a:latin typeface="Times New Roman"/>
                <a:cs typeface="Times New Roman"/>
              </a:rPr>
              <a:t>recombination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occur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every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mitotic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100% </a:t>
            </a:r>
            <a:r>
              <a:rPr dirty="0" sz="1000">
                <a:latin typeface="Times New Roman"/>
                <a:cs typeface="Times New Roman"/>
              </a:rPr>
              <a:t>efficiency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12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We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also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developed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method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quantify </a:t>
            </a:r>
            <a:r>
              <a:rPr dirty="0" sz="1000">
                <a:latin typeface="Times New Roman"/>
                <a:cs typeface="Times New Roman"/>
              </a:rPr>
              <a:t>clone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size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throughout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entire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ovariole,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our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mea- </a:t>
            </a:r>
            <a:r>
              <a:rPr dirty="0" sz="1000">
                <a:latin typeface="Times New Roman"/>
                <a:cs typeface="Times New Roman"/>
              </a:rPr>
              <a:t>surements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clone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size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following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sparse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clonal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labeling </a:t>
            </a:r>
            <a:r>
              <a:rPr dirty="0" sz="1000">
                <a:latin typeface="Times New Roman"/>
                <a:cs typeface="Times New Roman"/>
              </a:rPr>
              <a:t>re-confirmed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original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Margolis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Spradling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model, </a:t>
            </a:r>
            <a:r>
              <a:rPr dirty="0" sz="1000">
                <a:latin typeface="Times New Roman"/>
                <a:cs typeface="Times New Roman"/>
              </a:rPr>
              <a:t>though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our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data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would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consistent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range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2–4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per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germarium.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accordance,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recently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showed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2–3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Region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2a/2b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boundary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express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low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Wnt4-Gal4,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these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behave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like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FSCs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capable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populating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entire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epithe- </a:t>
            </a:r>
            <a:r>
              <a:rPr dirty="0" sz="1000">
                <a:latin typeface="Times New Roman"/>
                <a:cs typeface="Times New Roman"/>
              </a:rPr>
              <a:t>lium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38666" y="8379101"/>
            <a:ext cx="3076575" cy="105727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40"/>
              </a:spcBef>
            </a:pP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precise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location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has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also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been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debated. </a:t>
            </a:r>
            <a:r>
              <a:rPr dirty="0" sz="1000">
                <a:latin typeface="Times New Roman"/>
                <a:cs typeface="Times New Roman"/>
              </a:rPr>
              <a:t>Margolis</a:t>
            </a:r>
            <a:r>
              <a:rPr dirty="0" sz="1000" spc="3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Spradling</a:t>
            </a:r>
            <a:r>
              <a:rPr dirty="0" sz="1000" spc="3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noticed</a:t>
            </a:r>
            <a:r>
              <a:rPr dirty="0" sz="1000" spc="3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clones</a:t>
            </a:r>
            <a:r>
              <a:rPr dirty="0" sz="1000" spc="3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originated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border</a:t>
            </a:r>
            <a:r>
              <a:rPr dirty="0" sz="1000" spc="40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between</a:t>
            </a:r>
            <a:r>
              <a:rPr dirty="0" sz="1000" spc="4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Regions</a:t>
            </a:r>
            <a:r>
              <a:rPr dirty="0" sz="1000" spc="40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2a</a:t>
            </a:r>
            <a:r>
              <a:rPr dirty="0" sz="1000" spc="40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2b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 spc="20">
                <a:latin typeface="Times New Roman"/>
                <a:cs typeface="Times New Roman"/>
              </a:rPr>
              <a:t>germarium and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extended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toward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the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posterior,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suggesting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anterior-most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clone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FSCs. </a:t>
            </a:r>
            <a:r>
              <a:rPr dirty="0" sz="1000">
                <a:latin typeface="Times New Roman"/>
                <a:cs typeface="Times New Roman"/>
              </a:rPr>
              <a:t>Subsequent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analysis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confirmed</a:t>
            </a:r>
            <a:r>
              <a:rPr dirty="0" sz="1000" spc="12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anterior-</a:t>
            </a:r>
            <a:r>
              <a:rPr dirty="0" sz="1000" spc="-20">
                <a:latin typeface="Times New Roman"/>
                <a:cs typeface="Times New Roman"/>
              </a:rPr>
              <a:t>most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clones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located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Region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2a/2b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border,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71300" y="428962"/>
            <a:ext cx="1610360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 spc="10">
                <a:latin typeface="Arial"/>
                <a:cs typeface="Arial"/>
              </a:rPr>
              <a:t>40</a:t>
            </a:r>
            <a:r>
              <a:rPr dirty="0" sz="800" spc="229">
                <a:latin typeface="Arial"/>
                <a:cs typeface="Arial"/>
              </a:rPr>
              <a:t> 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and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regulation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683996" y="1206715"/>
            <a:ext cx="6318250" cy="3175"/>
          </a:xfrm>
          <a:custGeom>
            <a:avLst/>
            <a:gdLst/>
            <a:ahLst/>
            <a:cxnLst/>
            <a:rect l="l" t="t" r="r" b="b"/>
            <a:pathLst>
              <a:path w="6318250" h="3175">
                <a:moveTo>
                  <a:pt x="6317996" y="0"/>
                </a:moveTo>
                <a:lnTo>
                  <a:pt x="0" y="0"/>
                </a:lnTo>
                <a:lnTo>
                  <a:pt x="0" y="2882"/>
                </a:lnTo>
                <a:lnTo>
                  <a:pt x="6317996" y="2882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683996" y="5868720"/>
            <a:ext cx="6318250" cy="8255"/>
          </a:xfrm>
          <a:custGeom>
            <a:avLst/>
            <a:gdLst/>
            <a:ahLst/>
            <a:cxnLst/>
            <a:rect l="l" t="t" r="r" b="b"/>
            <a:pathLst>
              <a:path w="6318250" h="8254">
                <a:moveTo>
                  <a:pt x="6317996" y="0"/>
                </a:moveTo>
                <a:lnTo>
                  <a:pt x="0" y="0"/>
                </a:lnTo>
                <a:lnTo>
                  <a:pt x="0" y="7924"/>
                </a:lnTo>
                <a:lnTo>
                  <a:pt x="6317996" y="792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671300" y="1052333"/>
            <a:ext cx="396240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Figure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 spc="-50"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07617" y="1624206"/>
            <a:ext cx="5270474" cy="2656172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2134746" y="1357733"/>
            <a:ext cx="7499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baseline="-24691" sz="2700">
                <a:latin typeface="Helvetica"/>
                <a:cs typeface="Helvetica"/>
              </a:rPr>
              <a:t>wg</a:t>
            </a:r>
            <a:r>
              <a:rPr dirty="0" baseline="-24691" sz="2700" spc="405">
                <a:latin typeface="Helvetica"/>
                <a:cs typeface="Helvetica"/>
              </a:rPr>
              <a:t> </a:t>
            </a:r>
            <a:r>
              <a:rPr dirty="0" sz="1800" spc="-25">
                <a:latin typeface="Helvetica"/>
                <a:cs typeface="Helvetica"/>
              </a:rPr>
              <a:t>spi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052306" y="2173679"/>
            <a:ext cx="3943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latin typeface="Helvetica"/>
                <a:cs typeface="Helvetica"/>
              </a:rPr>
              <a:t>upd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28443" y="2474036"/>
            <a:ext cx="236854" cy="2940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750" spc="-25">
                <a:latin typeface="Helvetica"/>
                <a:cs typeface="Helvetica"/>
              </a:rPr>
              <a:t>DI</a:t>
            </a:r>
            <a:endParaRPr sz="1750">
              <a:latin typeface="Helvetica"/>
              <a:cs typeface="Helvetic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639449" y="3265863"/>
            <a:ext cx="2673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latin typeface="Helvetica"/>
                <a:cs typeface="Helvetica"/>
              </a:rPr>
              <a:t>hh</a:t>
            </a:r>
            <a:endParaRPr sz="1800">
              <a:latin typeface="Helvetica"/>
              <a:cs typeface="Helvetic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328414" y="3502702"/>
            <a:ext cx="332740" cy="21780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250" spc="-25">
                <a:solidFill>
                  <a:srgbClr val="4C4C4C"/>
                </a:solidFill>
                <a:latin typeface="Helvetica"/>
                <a:cs typeface="Helvetica"/>
              </a:rPr>
              <a:t>FSC</a:t>
            </a:r>
            <a:endParaRPr sz="1250">
              <a:latin typeface="Helvetica"/>
              <a:cs typeface="Helvetic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807822" y="3563029"/>
            <a:ext cx="315595" cy="21780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250" spc="-25">
                <a:solidFill>
                  <a:srgbClr val="4C4C4C"/>
                </a:solidFill>
                <a:latin typeface="Helvetica"/>
                <a:cs typeface="Helvetica"/>
              </a:rPr>
              <a:t>pFC</a:t>
            </a:r>
            <a:endParaRPr sz="1250">
              <a:latin typeface="Helvetica"/>
              <a:cs typeface="Helvetic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646001" y="3316663"/>
            <a:ext cx="4083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4C4C4C"/>
                </a:solidFill>
                <a:latin typeface="Helvetica"/>
                <a:cs typeface="Helvetica"/>
              </a:rPr>
              <a:t>polar</a:t>
            </a:r>
            <a:endParaRPr sz="1400">
              <a:latin typeface="Helvetica"/>
              <a:cs typeface="Helvetic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782626" y="3303968"/>
            <a:ext cx="3784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4C4C4C"/>
                </a:solidFill>
                <a:latin typeface="Helvetica"/>
                <a:cs typeface="Helvetica"/>
              </a:rPr>
              <a:t>stalk</a:t>
            </a:r>
            <a:endParaRPr sz="1400">
              <a:latin typeface="Helvetica"/>
              <a:cs typeface="Helvetic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554127" y="3590332"/>
            <a:ext cx="245110" cy="211454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1200" spc="-25">
                <a:solidFill>
                  <a:srgbClr val="4C4C4C"/>
                </a:solidFill>
                <a:latin typeface="Helvetica"/>
                <a:cs typeface="Helvetica"/>
              </a:rPr>
              <a:t>GC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44675" y="3607477"/>
            <a:ext cx="252729" cy="21780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250" spc="-25">
                <a:solidFill>
                  <a:srgbClr val="4C4C4C"/>
                </a:solidFill>
                <a:latin typeface="Helvetica"/>
                <a:cs typeface="Helvetica"/>
              </a:rPr>
              <a:t>MB</a:t>
            </a:r>
            <a:endParaRPr sz="1250">
              <a:latin typeface="Helvetica"/>
              <a:cs typeface="Helvetic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07631" y="1766027"/>
            <a:ext cx="955675" cy="62103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666750">
              <a:lnSpc>
                <a:spcPts val="1450"/>
              </a:lnSpc>
              <a:spcBef>
                <a:spcPts val="110"/>
              </a:spcBef>
            </a:pPr>
            <a:r>
              <a:rPr dirty="0" sz="1250" spc="-25">
                <a:solidFill>
                  <a:srgbClr val="4C4C4C"/>
                </a:solidFill>
                <a:latin typeface="Helvetica"/>
                <a:cs typeface="Helvetica"/>
              </a:rPr>
              <a:t>IGS</a:t>
            </a:r>
            <a:endParaRPr sz="1250">
              <a:latin typeface="Helvetica"/>
              <a:cs typeface="Helvetica"/>
            </a:endParaRPr>
          </a:p>
          <a:p>
            <a:pPr>
              <a:lnSpc>
                <a:spcPts val="1450"/>
              </a:lnSpc>
              <a:tabLst>
                <a:tab pos="370840" algn="l"/>
              </a:tabLst>
            </a:pPr>
            <a:r>
              <a:rPr dirty="0" baseline="-4444" sz="1875" spc="-37">
                <a:solidFill>
                  <a:srgbClr val="4C4C4C"/>
                </a:solidFill>
                <a:latin typeface="Helvetica"/>
                <a:cs typeface="Helvetica"/>
              </a:rPr>
              <a:t>TF</a:t>
            </a:r>
            <a:r>
              <a:rPr dirty="0" baseline="-4444" sz="1875">
                <a:solidFill>
                  <a:srgbClr val="4C4C4C"/>
                </a:solidFill>
                <a:latin typeface="Helvetica"/>
                <a:cs typeface="Helvetica"/>
              </a:rPr>
              <a:t>	</a:t>
            </a:r>
            <a:r>
              <a:rPr dirty="0" sz="1250" spc="-25">
                <a:solidFill>
                  <a:srgbClr val="4C4C4C"/>
                </a:solidFill>
                <a:latin typeface="Helvetica"/>
                <a:cs typeface="Helvetica"/>
              </a:rPr>
              <a:t>GSC</a:t>
            </a:r>
            <a:endParaRPr sz="1250">
              <a:latin typeface="Helvetica"/>
              <a:cs typeface="Helvetica"/>
            </a:endParaRPr>
          </a:p>
          <a:p>
            <a:pPr marL="200025">
              <a:lnSpc>
                <a:spcPct val="100000"/>
              </a:lnSpc>
              <a:spcBef>
                <a:spcPts val="275"/>
              </a:spcBef>
            </a:pPr>
            <a:r>
              <a:rPr dirty="0" sz="1250" spc="-25">
                <a:solidFill>
                  <a:srgbClr val="4C4C4C"/>
                </a:solidFill>
                <a:latin typeface="Helvetica"/>
                <a:cs typeface="Helvetica"/>
              </a:rPr>
              <a:t>CC</a:t>
            </a:r>
            <a:endParaRPr sz="1250">
              <a:latin typeface="Helvetica"/>
              <a:cs typeface="Helvetic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096642" y="4237383"/>
            <a:ext cx="7410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Helvetica"/>
                <a:cs typeface="Helvetica"/>
              </a:rPr>
              <a:t>germarium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248938" y="3919896"/>
            <a:ext cx="6819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583565" algn="l"/>
              </a:tabLst>
            </a:pPr>
            <a:r>
              <a:rPr dirty="0" sz="1200" spc="-10">
                <a:latin typeface="Helvetica"/>
                <a:cs typeface="Helvetica"/>
              </a:rPr>
              <a:t>region</a:t>
            </a:r>
            <a:r>
              <a:rPr dirty="0" sz="1200">
                <a:latin typeface="Helvetica"/>
                <a:cs typeface="Helvetica"/>
              </a:rPr>
              <a:t>	</a:t>
            </a:r>
            <a:r>
              <a:rPr dirty="0" sz="1200" spc="-50">
                <a:latin typeface="Helvetica"/>
                <a:cs typeface="Helvetica"/>
              </a:rPr>
              <a:t>1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350625" y="3919896"/>
            <a:ext cx="585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402590" algn="l"/>
              </a:tabLst>
            </a:pPr>
            <a:r>
              <a:rPr dirty="0" sz="1200" spc="-25">
                <a:latin typeface="Helvetica"/>
                <a:cs typeface="Helvetica"/>
              </a:rPr>
              <a:t>2a</a:t>
            </a:r>
            <a:r>
              <a:rPr dirty="0" sz="1200">
                <a:latin typeface="Helvetica"/>
                <a:cs typeface="Helvetica"/>
              </a:rPr>
              <a:t>	</a:t>
            </a:r>
            <a:r>
              <a:rPr dirty="0" sz="1200" spc="-25">
                <a:latin typeface="Helvetica"/>
                <a:cs typeface="Helvetica"/>
              </a:rPr>
              <a:t>2b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207869" y="3919896"/>
            <a:ext cx="3435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Helvetica"/>
                <a:cs typeface="Helvetica"/>
              </a:rPr>
              <a:t>3/s.1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261902" y="3919896"/>
            <a:ext cx="2584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Helvetica"/>
                <a:cs typeface="Helvetica"/>
              </a:rPr>
              <a:t>s.</a:t>
            </a:r>
            <a:r>
              <a:rPr dirty="0" sz="1200" spc="-10">
                <a:latin typeface="Helvetica"/>
                <a:cs typeface="Helvetica"/>
              </a:rPr>
              <a:t> </a:t>
            </a:r>
            <a:r>
              <a:rPr dirty="0" sz="1200" spc="-50">
                <a:latin typeface="Helvetica"/>
                <a:cs typeface="Helvetica"/>
              </a:rPr>
              <a:t>2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614372" y="3919896"/>
            <a:ext cx="2584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Helvetica"/>
                <a:cs typeface="Helvetica"/>
              </a:rPr>
              <a:t>s.</a:t>
            </a:r>
            <a:r>
              <a:rPr dirty="0" sz="1200" spc="-15">
                <a:latin typeface="Helvetica"/>
                <a:cs typeface="Helvetica"/>
              </a:rPr>
              <a:t> </a:t>
            </a:r>
            <a:r>
              <a:rPr dirty="0" sz="1200" spc="-60">
                <a:latin typeface="Helvetica"/>
                <a:cs typeface="Helvetica"/>
              </a:rPr>
              <a:t>3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874687" y="1481557"/>
            <a:ext cx="5295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Helvetica"/>
                <a:cs typeface="Helvetica"/>
              </a:rPr>
              <a:t>anterior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725577" y="1481555"/>
            <a:ext cx="6057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Helvetica"/>
                <a:cs typeface="Helvetica"/>
              </a:rPr>
              <a:t>posterior</a:t>
            </a:r>
            <a:endParaRPr sz="1200">
              <a:latin typeface="Helvetica"/>
              <a:cs typeface="Helvetica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1128242" y="1323365"/>
            <a:ext cx="5429250" cy="3371850"/>
            <a:chOff x="1128242" y="1323365"/>
            <a:chExt cx="5429250" cy="3371850"/>
          </a:xfrm>
        </p:grpSpPr>
        <p:sp>
          <p:nvSpPr>
            <p:cNvPr id="31" name="object 31" descr=""/>
            <p:cNvSpPr/>
            <p:nvPr/>
          </p:nvSpPr>
          <p:spPr>
            <a:xfrm>
              <a:off x="5433491" y="1599031"/>
              <a:ext cx="257175" cy="0"/>
            </a:xfrm>
            <a:custGeom>
              <a:avLst/>
              <a:gdLst/>
              <a:ahLst/>
              <a:cxnLst/>
              <a:rect l="l" t="t" r="r" b="b"/>
              <a:pathLst>
                <a:path w="257175" h="0">
                  <a:moveTo>
                    <a:pt x="257162" y="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33491" y="1565605"/>
              <a:ext cx="257162" cy="66484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1131417" y="1326540"/>
              <a:ext cx="5422900" cy="3365500"/>
            </a:xfrm>
            <a:custGeom>
              <a:avLst/>
              <a:gdLst/>
              <a:ahLst/>
              <a:cxnLst/>
              <a:rect l="l" t="t" r="r" b="b"/>
              <a:pathLst>
                <a:path w="5422900" h="3365500">
                  <a:moveTo>
                    <a:pt x="5422874" y="3365131"/>
                  </a:moveTo>
                  <a:lnTo>
                    <a:pt x="0" y="3365131"/>
                  </a:lnTo>
                  <a:lnTo>
                    <a:pt x="0" y="0"/>
                  </a:lnTo>
                  <a:lnTo>
                    <a:pt x="5422874" y="0"/>
                  </a:lnTo>
                  <a:lnTo>
                    <a:pt x="5422874" y="3365131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 descr=""/>
          <p:cNvSpPr txBox="1"/>
          <p:nvPr/>
        </p:nvSpPr>
        <p:spPr>
          <a:xfrm>
            <a:off x="671300" y="4521895"/>
            <a:ext cx="6285230" cy="1273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47625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Helvetica"/>
                <a:cs typeface="Helvetica"/>
              </a:rPr>
              <a:t>Current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Opinion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in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Insect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 spc="-10">
                <a:latin typeface="Helvetica"/>
                <a:cs typeface="Helvetica"/>
              </a:rPr>
              <a:t>Science</a:t>
            </a:r>
            <a:endParaRPr sz="6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6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7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Drosophila </a:t>
            </a:r>
            <a:r>
              <a:rPr dirty="0" sz="750" spc="-10">
                <a:latin typeface="Arial"/>
                <a:cs typeface="Arial"/>
              </a:rPr>
              <a:t>Germarium.</a:t>
            </a:r>
            <a:endParaRPr sz="750">
              <a:latin typeface="Arial"/>
              <a:cs typeface="Arial"/>
            </a:endParaRPr>
          </a:p>
          <a:p>
            <a:pPr marL="12700" marR="5080" indent="-635">
              <a:lnSpc>
                <a:spcPct val="105100"/>
              </a:lnSpc>
            </a:pPr>
            <a:r>
              <a:rPr dirty="0" sz="750">
                <a:latin typeface="Arial"/>
                <a:cs typeface="Arial"/>
              </a:rPr>
              <a:t>Diagram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early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stages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Drosophila</a:t>
            </a:r>
            <a:r>
              <a:rPr dirty="0" sz="750" spc="45" i="1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oogenesis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overview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sources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selected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ligands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implicated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follicle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development.</a:t>
            </a:r>
            <a:r>
              <a:rPr dirty="0" sz="750">
                <a:latin typeface="Arial"/>
                <a:cs typeface="Arial"/>
              </a:rPr>
              <a:t> 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Drosophila</a:t>
            </a:r>
            <a:r>
              <a:rPr dirty="0" sz="750" spc="45" i="1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germarium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divided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four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subregions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(1,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2a,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2b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3).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first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budded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cyst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referred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stage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Anterior-most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terminal</a:t>
            </a:r>
            <a:r>
              <a:rPr dirty="0" sz="750">
                <a:latin typeface="Arial"/>
                <a:cs typeface="Arial"/>
              </a:rPr>
              <a:t> filament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30">
                <a:latin typeface="Arial"/>
                <a:cs typeface="Arial"/>
              </a:rPr>
              <a:t>(TF)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cap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(CC)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build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niche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for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germline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stem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(GSC).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Together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with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inner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germarial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sheath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(IGS)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TF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CC</a:t>
            </a:r>
            <a:r>
              <a:rPr dirty="0" sz="750">
                <a:latin typeface="Arial"/>
                <a:cs typeface="Arial"/>
              </a:rPr>
              <a:t> provide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Hedgehog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(Hh)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ligand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follicle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stem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(FSC),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which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are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located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at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2a/2b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border.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IGS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further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provide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Wingless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(Wg)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FSCs.</a:t>
            </a:r>
            <a:r>
              <a:rPr dirty="0" sz="750">
                <a:latin typeface="Arial"/>
                <a:cs typeface="Arial"/>
              </a:rPr>
              <a:t> In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response,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pFCs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produce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Spitz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(Spi).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subset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prefollicle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(pFC)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receive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Delta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(Dl)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from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germline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(GC)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assumes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polar</a:t>
            </a:r>
            <a:r>
              <a:rPr dirty="0" sz="750">
                <a:latin typeface="Arial"/>
                <a:cs typeface="Arial"/>
              </a:rPr>
              <a:t> cell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fate.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Polar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fated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produce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JAK-</a:t>
            </a:r>
            <a:r>
              <a:rPr dirty="0" sz="750">
                <a:latin typeface="Arial"/>
                <a:cs typeface="Arial"/>
              </a:rPr>
              <a:t>STAT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ligand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Unpaired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(Upd),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which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specifies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stalk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cells.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date,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no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pathways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have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been</a:t>
            </a:r>
            <a:r>
              <a:rPr dirty="0" sz="750">
                <a:latin typeface="Arial"/>
                <a:cs typeface="Arial"/>
              </a:rPr>
              <a:t> identified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induce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earliest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steps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towards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main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body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(MB)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fate.</a:t>
            </a:r>
            <a:endParaRPr sz="750">
              <a:latin typeface="Arial"/>
              <a:cs typeface="Arial"/>
            </a:endParaRPr>
          </a:p>
        </p:txBody>
      </p:sp>
      <p:sp>
        <p:nvSpPr>
          <p:cNvPr id="35" name="object 35" descr=""/>
          <p:cNvSpPr/>
          <p:nvPr/>
        </p:nvSpPr>
        <p:spPr>
          <a:xfrm>
            <a:off x="683996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 txBox="1"/>
          <p:nvPr/>
        </p:nvSpPr>
        <p:spPr>
          <a:xfrm>
            <a:off x="671300" y="9568491"/>
            <a:ext cx="225742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5964018" y="9568491"/>
            <a:ext cx="104965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Arial"/>
                <a:cs typeface="Arial"/>
                <a:hlinkClick r:id="rId5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35900" y="1047339"/>
            <a:ext cx="3127375" cy="1790064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boundary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Fas3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expression,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these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cells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typically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Fas3</a:t>
            </a:r>
            <a:r>
              <a:rPr dirty="0" baseline="38461" sz="975">
                <a:latin typeface="Times New Roman"/>
                <a:cs typeface="Times New Roman"/>
              </a:rPr>
              <a:t>+</a:t>
            </a:r>
            <a:r>
              <a:rPr dirty="0" baseline="38461" sz="975" spc="6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13–15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contrast,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Reilein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et</a:t>
            </a:r>
            <a:r>
              <a:rPr dirty="0" sz="1000" spc="315" i="1">
                <a:latin typeface="Times New Roman"/>
                <a:cs typeface="Times New Roman"/>
              </a:rPr>
              <a:t> </a:t>
            </a:r>
            <a:r>
              <a:rPr dirty="0" sz="1000" spc="-25" i="1">
                <a:latin typeface="Times New Roman"/>
                <a:cs typeface="Times New Roman"/>
              </a:rPr>
              <a:t>al. </a:t>
            </a:r>
            <a:r>
              <a:rPr dirty="0" sz="1000">
                <a:latin typeface="Times New Roman"/>
                <a:cs typeface="Times New Roman"/>
              </a:rPr>
              <a:t>proposed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organized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within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three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rings, </a:t>
            </a:r>
            <a:r>
              <a:rPr dirty="0" sz="1000">
                <a:latin typeface="Times New Roman"/>
                <a:cs typeface="Times New Roman"/>
              </a:rPr>
              <a:t>one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boundary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Fas3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expression,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two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addi- </a:t>
            </a:r>
            <a:r>
              <a:rPr dirty="0" sz="1000">
                <a:latin typeface="Times New Roman"/>
                <a:cs typeface="Times New Roman"/>
              </a:rPr>
              <a:t>tional</a:t>
            </a:r>
            <a:r>
              <a:rPr dirty="0" sz="1000" spc="3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rings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located</a:t>
            </a:r>
            <a:r>
              <a:rPr dirty="0" sz="1000" spc="3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anterior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3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boundary</a:t>
            </a:r>
            <a:r>
              <a:rPr dirty="0" sz="1000" spc="3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7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Fas3 </a:t>
            </a:r>
            <a:r>
              <a:rPr dirty="0" sz="1000">
                <a:latin typeface="Times New Roman"/>
                <a:cs typeface="Times New Roman"/>
              </a:rPr>
              <a:t>expression</a:t>
            </a:r>
            <a:r>
              <a:rPr dirty="0" sz="1000" spc="16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11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7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However,</a:t>
            </a:r>
            <a:r>
              <a:rPr dirty="0" sz="1000" spc="16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17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16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inconsistent</a:t>
            </a:r>
            <a:r>
              <a:rPr dirty="0" sz="1000" spc="170">
                <a:latin typeface="Times New Roman"/>
                <a:cs typeface="Times New Roman"/>
              </a:rPr>
              <a:t>  </a:t>
            </a:r>
            <a:r>
              <a:rPr dirty="0" sz="1000" spc="-20">
                <a:latin typeface="Times New Roman"/>
                <a:cs typeface="Times New Roman"/>
              </a:rPr>
              <a:t>with </a:t>
            </a:r>
            <a:r>
              <a:rPr dirty="0" sz="1000">
                <a:latin typeface="Times New Roman"/>
                <a:cs typeface="Times New Roman"/>
              </a:rPr>
              <a:t>several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studies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identified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 spc="90">
                <a:latin typeface="Times New Roman"/>
                <a:cs typeface="Times New Roman"/>
              </a:rPr>
              <a:t>Fas3</a:t>
            </a:r>
            <a:r>
              <a:rPr dirty="0" baseline="38461" sz="975" spc="135">
                <a:latin typeface="Arial"/>
                <a:cs typeface="Arial"/>
              </a:rPr>
              <a:t>-</a:t>
            </a:r>
            <a:r>
              <a:rPr dirty="0" baseline="38461" sz="975" spc="585">
                <a:latin typeface="Arial"/>
                <a:cs typeface="Arial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somatic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Region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2a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IGS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based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on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their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distinct </a:t>
            </a:r>
            <a:r>
              <a:rPr dirty="0" sz="1000">
                <a:latin typeface="Times New Roman"/>
                <a:cs typeface="Times New Roman"/>
              </a:rPr>
              <a:t>shape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function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promoting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differentiation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3–6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15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16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We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recently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re-examined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Fas3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status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clone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found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all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clone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Fas3</a:t>
            </a:r>
            <a:r>
              <a:rPr dirty="0" baseline="38461" sz="975">
                <a:latin typeface="Times New Roman"/>
                <a:cs typeface="Times New Roman"/>
              </a:rPr>
              <a:t>+</a:t>
            </a:r>
            <a:r>
              <a:rPr dirty="0" baseline="38461" sz="975" spc="262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large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majority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cases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12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addition,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03254" y="1047349"/>
            <a:ext cx="3127375" cy="105727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 indent="-635">
              <a:lnSpc>
                <a:spcPct val="96200"/>
              </a:lnSpc>
              <a:spcBef>
                <a:spcPts val="140"/>
              </a:spcBef>
            </a:pPr>
            <a:r>
              <a:rPr dirty="0" sz="1000" spc="20">
                <a:latin typeface="Times New Roman"/>
                <a:cs typeface="Times New Roman"/>
              </a:rPr>
              <a:t>we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found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FSCs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expressing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low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levels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Wnt4-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Gal4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are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Fas3</a:t>
            </a:r>
            <a:r>
              <a:rPr dirty="0" baseline="38461" sz="975" spc="30">
                <a:latin typeface="Times New Roman"/>
                <a:cs typeface="Times New Roman"/>
              </a:rPr>
              <a:t>+</a:t>
            </a:r>
            <a:r>
              <a:rPr dirty="0" sz="1000" spc="20">
                <a:latin typeface="Times New Roman"/>
                <a:cs typeface="Times New Roman"/>
              </a:rPr>
              <a:t>,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expression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profile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90">
                <a:latin typeface="Times New Roman"/>
                <a:cs typeface="Times New Roman"/>
              </a:rPr>
              <a:t>Fas3</a:t>
            </a:r>
            <a:r>
              <a:rPr dirty="0" baseline="38461" sz="975" spc="135">
                <a:latin typeface="Arial"/>
                <a:cs typeface="Arial"/>
              </a:rPr>
              <a:t>-</a:t>
            </a:r>
            <a:r>
              <a:rPr dirty="0" baseline="38461" sz="975" spc="202">
                <a:latin typeface="Arial"/>
                <a:cs typeface="Arial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somatic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Region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2a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is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distinct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from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Fas3</a:t>
            </a:r>
            <a:r>
              <a:rPr dirty="0" baseline="38461" sz="975" spc="37">
                <a:latin typeface="Times New Roman"/>
                <a:cs typeface="Times New Roman"/>
              </a:rPr>
              <a:t>+</a:t>
            </a:r>
            <a:r>
              <a:rPr dirty="0" baseline="38461" sz="975" spc="157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cells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 Region 2b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5">
                <a:latin typeface="Times New Roman"/>
                <a:cs typeface="Times New Roman"/>
              </a:rPr>
              <a:t>[</a:t>
            </a:r>
            <a:r>
              <a:rPr dirty="0" sz="1000" spc="-15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</a:t>
            </a:r>
            <a:r>
              <a:rPr dirty="0" baseline="38461" sz="975" spc="-22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 spc="-15">
                <a:latin typeface="Times New Roman"/>
                <a:cs typeface="Times New Roman"/>
              </a:rPr>
              <a:t>].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Taken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together,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these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findings </a:t>
            </a:r>
            <a:r>
              <a:rPr dirty="0" sz="1000" spc="20">
                <a:latin typeface="Times New Roman"/>
                <a:cs typeface="Times New Roman"/>
              </a:rPr>
              <a:t>indicate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each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germarium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contains</a:t>
            </a:r>
            <a:r>
              <a:rPr dirty="0" sz="1000" spc="-5">
                <a:latin typeface="Times New Roman"/>
                <a:cs typeface="Times New Roman"/>
              </a:rPr>
              <a:t> 2–4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FSCs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are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located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within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single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ring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at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edge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Fas3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expression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boundary.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28659" y="2207564"/>
            <a:ext cx="3076575" cy="62992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 marR="5080">
              <a:lnSpc>
                <a:spcPts val="1160"/>
              </a:lnSpc>
              <a:spcBef>
                <a:spcPts val="265"/>
              </a:spcBef>
            </a:pPr>
            <a:r>
              <a:rPr dirty="0" sz="1100" spc="20">
                <a:latin typeface="Arial"/>
                <a:cs typeface="Arial"/>
              </a:rPr>
              <a:t>The</a:t>
            </a:r>
            <a:r>
              <a:rPr dirty="0" sz="1100" spc="45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regulation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55">
                <a:latin typeface="Arial"/>
                <a:cs typeface="Arial"/>
              </a:rPr>
              <a:t>of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cell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fate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decisions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in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the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-25">
                <a:latin typeface="Arial"/>
                <a:cs typeface="Arial"/>
              </a:rPr>
              <a:t>FSC </a:t>
            </a:r>
            <a:r>
              <a:rPr dirty="0" sz="1100" spc="-10">
                <a:latin typeface="Arial"/>
                <a:cs typeface="Arial"/>
              </a:rPr>
              <a:t>lineage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095"/>
              </a:lnSpc>
            </a:pP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pathways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regulate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self-renewal,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dif-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80"/>
              </a:lnSpc>
            </a:pPr>
            <a:r>
              <a:rPr dirty="0" sz="1000" spc="10">
                <a:latin typeface="Times New Roman"/>
                <a:cs typeface="Times New Roman"/>
              </a:rPr>
              <a:t>ferentiation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or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proliferation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FSCs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or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their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daughter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737139" y="428962"/>
            <a:ext cx="2367915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>
                <a:latin typeface="Arial"/>
                <a:cs typeface="Arial"/>
              </a:rPr>
              <a:t>Signaling</a:t>
            </a:r>
            <a:r>
              <a:rPr dirty="0" sz="800" spc="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FSC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lineage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Rust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Nystul</a:t>
            </a:r>
            <a:r>
              <a:rPr dirty="0" sz="800" spc="240">
                <a:latin typeface="Arial"/>
                <a:cs typeface="Arial"/>
              </a:rPr>
              <a:t>  </a:t>
            </a:r>
            <a:r>
              <a:rPr dirty="0" sz="800" spc="-25">
                <a:latin typeface="Arial"/>
                <a:cs typeface="Arial"/>
              </a:rPr>
              <a:t>41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774001" y="3112566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10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761300" y="2958893"/>
            <a:ext cx="396240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Figure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 spc="-50">
                <a:latin typeface="Arial"/>
                <a:cs typeface="Arial"/>
              </a:rPr>
              <a:t>2</a:t>
            </a:r>
            <a:endParaRPr sz="75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97609" y="3309289"/>
            <a:ext cx="5270461" cy="4432896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422449" y="3365926"/>
            <a:ext cx="137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Helvetica"/>
                <a:cs typeface="Helvetica"/>
              </a:rPr>
              <a:t>(a)</a:t>
            </a:r>
            <a:endParaRPr sz="800">
              <a:latin typeface="Helvetica"/>
              <a:cs typeface="Helvetic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06319" y="3365926"/>
            <a:ext cx="1428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Helvetica"/>
                <a:cs typeface="Helvetica"/>
              </a:rPr>
              <a:t>(b)</a:t>
            </a:r>
            <a:endParaRPr sz="800">
              <a:latin typeface="Helvetica"/>
              <a:cs typeface="Helvetic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864311" y="3350625"/>
            <a:ext cx="1582420" cy="2787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650" b="1">
                <a:latin typeface="Helvetica"/>
                <a:cs typeface="Helvetica"/>
              </a:rPr>
              <a:t>EGFR </a:t>
            </a:r>
            <a:r>
              <a:rPr dirty="0" sz="1650" spc="-10" b="1">
                <a:latin typeface="Helvetica"/>
                <a:cs typeface="Helvetica"/>
              </a:rPr>
              <a:t>signaling</a:t>
            </a:r>
            <a:endParaRPr sz="1650">
              <a:latin typeface="Helvetica"/>
              <a:cs typeface="Helvetic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45226" y="6662025"/>
            <a:ext cx="1883410" cy="93980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R="667385" indent="-635">
              <a:lnSpc>
                <a:spcPct val="123800"/>
              </a:lnSpc>
              <a:spcBef>
                <a:spcPts val="140"/>
              </a:spcBef>
            </a:pP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8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proliferation </a:t>
            </a: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8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competition </a:t>
            </a: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150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self-</a:t>
            </a:r>
            <a:r>
              <a:rPr dirty="0" sz="1200" spc="-10">
                <a:latin typeface="Helvetica"/>
                <a:cs typeface="Helvetica"/>
              </a:rPr>
              <a:t>renewal</a:t>
            </a:r>
            <a:endParaRPr sz="1200">
              <a:latin typeface="Helvetica"/>
              <a:cs typeface="Helvetica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dirty="0" sz="1200">
                <a:latin typeface="Helvetica"/>
                <a:cs typeface="Helvetica"/>
              </a:rPr>
              <a:t>OFF</a:t>
            </a:r>
            <a:r>
              <a:rPr dirty="0" sz="1200" spc="70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for</a:t>
            </a:r>
            <a:r>
              <a:rPr dirty="0" sz="1200" spc="70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pFC</a:t>
            </a:r>
            <a:r>
              <a:rPr dirty="0" sz="1200" spc="7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differentiation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16385" y="6662025"/>
            <a:ext cx="1912620" cy="93980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R="696595">
              <a:lnSpc>
                <a:spcPct val="123800"/>
              </a:lnSpc>
              <a:spcBef>
                <a:spcPts val="140"/>
              </a:spcBef>
            </a:pP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75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proliferation </a:t>
            </a: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8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competition </a:t>
            </a: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150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self-</a:t>
            </a:r>
            <a:r>
              <a:rPr dirty="0" sz="1200" spc="-10">
                <a:latin typeface="Helvetica"/>
                <a:cs typeface="Helvetica"/>
              </a:rPr>
              <a:t>renewal</a:t>
            </a:r>
            <a:endParaRPr sz="1200">
              <a:latin typeface="Helvetica"/>
              <a:cs typeface="Helvetica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dirty="0" sz="1200">
                <a:latin typeface="Helvetica"/>
                <a:cs typeface="Helvetica"/>
              </a:rPr>
              <a:t>Timer</a:t>
            </a:r>
            <a:r>
              <a:rPr dirty="0" sz="1200" spc="55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of</a:t>
            </a:r>
            <a:r>
              <a:rPr dirty="0" sz="1200" spc="55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pFC</a:t>
            </a:r>
            <a:r>
              <a:rPr dirty="0" sz="1200" spc="6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differentiation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98417" y="4711193"/>
            <a:ext cx="508634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10">
                <a:latin typeface="Helvetica"/>
                <a:cs typeface="Helvetica"/>
              </a:rPr>
              <a:t>Ras85D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43388" y="5394425"/>
            <a:ext cx="4152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Helvetica"/>
                <a:cs typeface="Helvetica"/>
              </a:rPr>
              <a:t>dpERK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98417" y="6053119"/>
            <a:ext cx="211454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gro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816544" y="5866861"/>
            <a:ext cx="40195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0">
                <a:latin typeface="Helvetica"/>
                <a:cs typeface="Helvetica"/>
              </a:rPr>
              <a:t>AMPK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829244" y="4884754"/>
            <a:ext cx="31051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0">
                <a:latin typeface="Helvetica"/>
                <a:cs typeface="Helvetica"/>
              </a:rPr>
              <a:t>Lkb1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499044" y="4454655"/>
            <a:ext cx="36576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000" spc="-20">
                <a:latin typeface="Helvetica"/>
                <a:cs typeface="Helvetica"/>
              </a:rPr>
              <a:t>EGFR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44988" y="3805281"/>
            <a:ext cx="18859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spi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871577" y="3805281"/>
            <a:ext cx="20383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grk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479806" y="4207423"/>
            <a:ext cx="11938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fz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192911" y="4237049"/>
            <a:ext cx="11938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fz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573903" y="4380994"/>
            <a:ext cx="19621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dlp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318936" y="4613831"/>
            <a:ext cx="23431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dsh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069162" y="4943499"/>
            <a:ext cx="592455" cy="4914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39700" marR="30480" indent="-114300">
              <a:lnSpc>
                <a:spcPct val="145500"/>
              </a:lnSpc>
              <a:spcBef>
                <a:spcPts val="90"/>
              </a:spcBef>
            </a:pPr>
            <a:r>
              <a:rPr dirty="0" baseline="-7936" sz="1575">
                <a:latin typeface="Helvetica"/>
                <a:cs typeface="Helvetica"/>
              </a:rPr>
              <a:t>sgg</a:t>
            </a:r>
            <a:r>
              <a:rPr dirty="0" baseline="-7936" sz="1575" spc="442">
                <a:latin typeface="Helvetica"/>
                <a:cs typeface="Helvetica"/>
              </a:rPr>
              <a:t> </a:t>
            </a:r>
            <a:r>
              <a:rPr dirty="0" sz="1050" spc="-25">
                <a:latin typeface="Helvetica"/>
                <a:cs typeface="Helvetica"/>
              </a:rPr>
              <a:t>Apc Axn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888096" y="4943499"/>
            <a:ext cx="579755" cy="4914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30810" marR="30480" indent="-106045">
              <a:lnSpc>
                <a:spcPct val="145500"/>
              </a:lnSpc>
              <a:spcBef>
                <a:spcPts val="90"/>
              </a:spcBef>
            </a:pPr>
            <a:r>
              <a:rPr dirty="0" baseline="-7936" sz="1575">
                <a:latin typeface="Helvetica"/>
                <a:cs typeface="Helvetica"/>
              </a:rPr>
              <a:t>sgg</a:t>
            </a:r>
            <a:r>
              <a:rPr dirty="0" baseline="-7936" sz="1575" spc="292">
                <a:latin typeface="Helvetica"/>
                <a:cs typeface="Helvetica"/>
              </a:rPr>
              <a:t> </a:t>
            </a:r>
            <a:r>
              <a:rPr dirty="0" sz="1050" spc="-25">
                <a:latin typeface="Helvetica"/>
                <a:cs typeface="Helvetica"/>
              </a:rPr>
              <a:t>Apc Axn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515606" y="4723871"/>
            <a:ext cx="24892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arm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196181" y="5760991"/>
            <a:ext cx="24892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arm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2214074" y="5981113"/>
            <a:ext cx="24193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050" spc="-25">
                <a:latin typeface="Helvetica"/>
                <a:cs typeface="Helvetica"/>
              </a:rPr>
              <a:t>pan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597374" y="5781339"/>
            <a:ext cx="90805" cy="1657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 spc="10">
                <a:latin typeface="Helvetica"/>
                <a:cs typeface="Helvetica"/>
              </a:rPr>
              <a:t>P</a:t>
            </a:r>
            <a:endParaRPr sz="900">
              <a:latin typeface="Helvetica"/>
              <a:cs typeface="Helvetic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4919121" y="5739009"/>
            <a:ext cx="90805" cy="1657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 spc="10">
                <a:latin typeface="Helvetica"/>
                <a:cs typeface="Helvetica"/>
              </a:rPr>
              <a:t>P</a:t>
            </a:r>
            <a:endParaRPr sz="900">
              <a:latin typeface="Helvetica"/>
              <a:cs typeface="Helvetic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597374" y="6467128"/>
            <a:ext cx="90805" cy="1657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900" spc="10">
                <a:latin typeface="Helvetica"/>
                <a:cs typeface="Helvetica"/>
              </a:rPr>
              <a:t>P</a:t>
            </a:r>
            <a:endParaRPr sz="900">
              <a:latin typeface="Helvetica"/>
              <a:cs typeface="Helvetic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871182" y="3313938"/>
            <a:ext cx="1979295" cy="956944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algn="ctr" marR="5080">
              <a:lnSpc>
                <a:spcPct val="100000"/>
              </a:lnSpc>
              <a:spcBef>
                <a:spcPts val="395"/>
              </a:spcBef>
            </a:pPr>
            <a:r>
              <a:rPr dirty="0" sz="1650" b="1">
                <a:latin typeface="Helvetica"/>
                <a:cs typeface="Helvetica"/>
              </a:rPr>
              <a:t>Wingless</a:t>
            </a:r>
            <a:r>
              <a:rPr dirty="0" sz="1650" spc="-15" b="1">
                <a:latin typeface="Helvetica"/>
                <a:cs typeface="Helvetica"/>
              </a:rPr>
              <a:t> </a:t>
            </a:r>
            <a:r>
              <a:rPr dirty="0" sz="1650" spc="-10" b="1">
                <a:latin typeface="Helvetica"/>
                <a:cs typeface="Helvetica"/>
              </a:rPr>
              <a:t>signalling</a:t>
            </a:r>
            <a:endParaRPr sz="1650">
              <a:latin typeface="Helvetica"/>
              <a:cs typeface="Helvetica"/>
            </a:endParaRPr>
          </a:p>
          <a:p>
            <a:pPr algn="ctr" marL="111760">
              <a:lnSpc>
                <a:spcPct val="100000"/>
              </a:lnSpc>
              <a:spcBef>
                <a:spcPts val="220"/>
              </a:spcBef>
            </a:pPr>
            <a:r>
              <a:rPr dirty="0" sz="1050" spc="-20">
                <a:latin typeface="Helvetica"/>
                <a:cs typeface="Helvetica"/>
              </a:rPr>
              <a:t>Mmp2</a:t>
            </a:r>
            <a:endParaRPr sz="1050">
              <a:latin typeface="Helvetica"/>
              <a:cs typeface="Helvetica"/>
            </a:endParaRPr>
          </a:p>
          <a:p>
            <a:pPr algn="ctr" marL="668020">
              <a:lnSpc>
                <a:spcPts val="1015"/>
              </a:lnSpc>
              <a:spcBef>
                <a:spcPts val="340"/>
              </a:spcBef>
            </a:pPr>
            <a:r>
              <a:rPr dirty="0" sz="1050" spc="-25">
                <a:latin typeface="Helvetica"/>
                <a:cs typeface="Helvetica"/>
              </a:rPr>
              <a:t>wg</a:t>
            </a:r>
            <a:endParaRPr sz="1050">
              <a:latin typeface="Helvetica"/>
              <a:cs typeface="Helvetica"/>
            </a:endParaRPr>
          </a:p>
          <a:p>
            <a:pPr algn="ctr" marR="1605280">
              <a:lnSpc>
                <a:spcPts val="1015"/>
              </a:lnSpc>
            </a:pPr>
            <a:r>
              <a:rPr dirty="0" sz="1050">
                <a:latin typeface="Helvetica"/>
                <a:cs typeface="Helvetica"/>
              </a:rPr>
              <a:t>no</a:t>
            </a:r>
            <a:r>
              <a:rPr dirty="0" sz="1050" spc="25">
                <a:latin typeface="Helvetica"/>
                <a:cs typeface="Helvetica"/>
              </a:rPr>
              <a:t> </a:t>
            </a:r>
            <a:r>
              <a:rPr dirty="0" sz="1050" spc="-25">
                <a:latin typeface="Helvetica"/>
                <a:cs typeface="Helvetica"/>
              </a:rPr>
              <a:t>wg</a:t>
            </a:r>
            <a:endParaRPr sz="1050">
              <a:latin typeface="Helvetica"/>
              <a:cs typeface="Helvetica"/>
            </a:endParaRPr>
          </a:p>
          <a:p>
            <a:pPr algn="ctr" marL="10795">
              <a:lnSpc>
                <a:spcPct val="100000"/>
              </a:lnSpc>
              <a:spcBef>
                <a:spcPts val="125"/>
              </a:spcBef>
            </a:pPr>
            <a:r>
              <a:rPr dirty="0" sz="900" spc="10">
                <a:latin typeface="Helvetica"/>
                <a:cs typeface="Helvetica"/>
              </a:rPr>
              <a:t>+</a:t>
            </a:r>
            <a:endParaRPr sz="900">
              <a:latin typeface="Helvetica"/>
              <a:cs typeface="Helvetic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5541398" y="3730772"/>
            <a:ext cx="8382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000" spc="-5">
                <a:latin typeface="Helvetica"/>
                <a:cs typeface="Helvetica"/>
              </a:rPr>
              <a:t>?</a:t>
            </a:r>
            <a:endParaRPr sz="1000">
              <a:latin typeface="Helvetica"/>
              <a:cs typeface="Helvetica"/>
            </a:endParaRPr>
          </a:p>
        </p:txBody>
      </p:sp>
      <p:grpSp>
        <p:nvGrpSpPr>
          <p:cNvPr id="36" name="object 36" descr=""/>
          <p:cNvGrpSpPr/>
          <p:nvPr/>
        </p:nvGrpSpPr>
        <p:grpSpPr>
          <a:xfrm>
            <a:off x="1218234" y="3229927"/>
            <a:ext cx="5429250" cy="4718685"/>
            <a:chOff x="1218234" y="3229927"/>
            <a:chExt cx="5429250" cy="4718685"/>
          </a:xfrm>
        </p:grpSpPr>
        <p:sp>
          <p:nvSpPr>
            <p:cNvPr id="37" name="object 37" descr=""/>
            <p:cNvSpPr/>
            <p:nvPr/>
          </p:nvSpPr>
          <p:spPr>
            <a:xfrm>
              <a:off x="4704359" y="3701752"/>
              <a:ext cx="470534" cy="191135"/>
            </a:xfrm>
            <a:custGeom>
              <a:avLst/>
              <a:gdLst/>
              <a:ahLst/>
              <a:cxnLst/>
              <a:rect l="l" t="t" r="r" b="b"/>
              <a:pathLst>
                <a:path w="470535" h="191135">
                  <a:moveTo>
                    <a:pt x="0" y="61904"/>
                  </a:moveTo>
                  <a:lnTo>
                    <a:pt x="147182" y="5386"/>
                  </a:lnTo>
                  <a:lnTo>
                    <a:pt x="245200" y="0"/>
                  </a:lnTo>
                  <a:lnTo>
                    <a:pt x="338115" y="57852"/>
                  </a:lnTo>
                  <a:lnTo>
                    <a:pt x="469988" y="19105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5142865" y="3863631"/>
              <a:ext cx="63500" cy="65405"/>
            </a:xfrm>
            <a:custGeom>
              <a:avLst/>
              <a:gdLst/>
              <a:ahLst/>
              <a:cxnLst/>
              <a:rect l="l" t="t" r="r" b="b"/>
              <a:pathLst>
                <a:path w="63500" h="65404">
                  <a:moveTo>
                    <a:pt x="49314" y="0"/>
                  </a:moveTo>
                  <a:lnTo>
                    <a:pt x="0" y="44589"/>
                  </a:lnTo>
                  <a:lnTo>
                    <a:pt x="63271" y="64998"/>
                  </a:lnTo>
                  <a:lnTo>
                    <a:pt x="4931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5324589" y="3683736"/>
              <a:ext cx="469265" cy="210820"/>
            </a:xfrm>
            <a:custGeom>
              <a:avLst/>
              <a:gdLst/>
              <a:ahLst/>
              <a:cxnLst/>
              <a:rect l="l" t="t" r="r" b="b"/>
              <a:pathLst>
                <a:path w="469264" h="210820">
                  <a:moveTo>
                    <a:pt x="468756" y="93687"/>
                  </a:moveTo>
                  <a:lnTo>
                    <a:pt x="344575" y="14313"/>
                  </a:lnTo>
                  <a:lnTo>
                    <a:pt x="254352" y="0"/>
                  </a:lnTo>
                  <a:lnTo>
                    <a:pt x="154142" y="61676"/>
                  </a:lnTo>
                  <a:lnTo>
                    <a:pt x="0" y="21027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5291861" y="3864457"/>
              <a:ext cx="64135" cy="64769"/>
            </a:xfrm>
            <a:custGeom>
              <a:avLst/>
              <a:gdLst/>
              <a:ahLst/>
              <a:cxnLst/>
              <a:rect l="l" t="t" r="r" b="b"/>
              <a:pathLst>
                <a:path w="64135" h="64770">
                  <a:moveTo>
                    <a:pt x="16395" y="0"/>
                  </a:moveTo>
                  <a:lnTo>
                    <a:pt x="0" y="64427"/>
                  </a:lnTo>
                  <a:lnTo>
                    <a:pt x="63995" y="46418"/>
                  </a:lnTo>
                  <a:lnTo>
                    <a:pt x="1639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5009807" y="4685321"/>
              <a:ext cx="208279" cy="139065"/>
            </a:xfrm>
            <a:custGeom>
              <a:avLst/>
              <a:gdLst/>
              <a:ahLst/>
              <a:cxnLst/>
              <a:rect l="l" t="t" r="r" b="b"/>
              <a:pathLst>
                <a:path w="208279" h="139064">
                  <a:moveTo>
                    <a:pt x="207835" y="0"/>
                  </a:moveTo>
                  <a:lnTo>
                    <a:pt x="0" y="138557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4970094" y="4790973"/>
              <a:ext cx="66675" cy="59690"/>
            </a:xfrm>
            <a:custGeom>
              <a:avLst/>
              <a:gdLst/>
              <a:ahLst/>
              <a:cxnLst/>
              <a:rect l="l" t="t" r="r" b="b"/>
              <a:pathLst>
                <a:path w="66675" h="59689">
                  <a:moveTo>
                    <a:pt x="29463" y="0"/>
                  </a:moveTo>
                  <a:lnTo>
                    <a:pt x="0" y="59588"/>
                  </a:lnTo>
                  <a:lnTo>
                    <a:pt x="66344" y="55321"/>
                  </a:lnTo>
                  <a:lnTo>
                    <a:pt x="2946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5308650" y="4685321"/>
              <a:ext cx="203835" cy="138430"/>
            </a:xfrm>
            <a:custGeom>
              <a:avLst/>
              <a:gdLst/>
              <a:ahLst/>
              <a:cxnLst/>
              <a:rect l="l" t="t" r="r" b="b"/>
              <a:pathLst>
                <a:path w="203835" h="138429">
                  <a:moveTo>
                    <a:pt x="0" y="0"/>
                  </a:moveTo>
                  <a:lnTo>
                    <a:pt x="203822" y="13823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5485866" y="4790427"/>
              <a:ext cx="66675" cy="60325"/>
            </a:xfrm>
            <a:custGeom>
              <a:avLst/>
              <a:gdLst/>
              <a:ahLst/>
              <a:cxnLst/>
              <a:rect l="l" t="t" r="r" b="b"/>
              <a:pathLst>
                <a:path w="66675" h="60325">
                  <a:moveTo>
                    <a:pt x="37325" y="0"/>
                  </a:moveTo>
                  <a:lnTo>
                    <a:pt x="0" y="55029"/>
                  </a:lnTo>
                  <a:lnTo>
                    <a:pt x="66306" y="59842"/>
                  </a:lnTo>
                  <a:lnTo>
                    <a:pt x="373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5630379" y="5206009"/>
              <a:ext cx="0" cy="261620"/>
            </a:xfrm>
            <a:custGeom>
              <a:avLst/>
              <a:gdLst/>
              <a:ahLst/>
              <a:cxnLst/>
              <a:rect l="l" t="t" r="r" b="b"/>
              <a:pathLst>
                <a:path w="0" h="261620">
                  <a:moveTo>
                    <a:pt x="0" y="0"/>
                  </a:moveTo>
                  <a:lnTo>
                    <a:pt x="0" y="26118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5597334" y="5457469"/>
              <a:ext cx="66675" cy="57785"/>
            </a:xfrm>
            <a:custGeom>
              <a:avLst/>
              <a:gdLst/>
              <a:ahLst/>
              <a:cxnLst/>
              <a:rect l="l" t="t" r="r" b="b"/>
              <a:pathLst>
                <a:path w="66675" h="57785">
                  <a:moveTo>
                    <a:pt x="66471" y="0"/>
                  </a:moveTo>
                  <a:lnTo>
                    <a:pt x="0" y="0"/>
                  </a:lnTo>
                  <a:lnTo>
                    <a:pt x="33235" y="57569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4787963" y="5161686"/>
              <a:ext cx="0" cy="144145"/>
            </a:xfrm>
            <a:custGeom>
              <a:avLst/>
              <a:gdLst/>
              <a:ahLst/>
              <a:cxnLst/>
              <a:rect l="l" t="t" r="r" b="b"/>
              <a:pathLst>
                <a:path w="0" h="144145">
                  <a:moveTo>
                    <a:pt x="0" y="0"/>
                  </a:moveTo>
                  <a:lnTo>
                    <a:pt x="0" y="14394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4787963" y="5360530"/>
              <a:ext cx="0" cy="93980"/>
            </a:xfrm>
            <a:custGeom>
              <a:avLst/>
              <a:gdLst/>
              <a:ahLst/>
              <a:cxnLst/>
              <a:rect l="l" t="t" r="r" b="b"/>
              <a:pathLst>
                <a:path w="0" h="93979">
                  <a:moveTo>
                    <a:pt x="0" y="0"/>
                  </a:moveTo>
                  <a:lnTo>
                    <a:pt x="0" y="93967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4754905" y="5444769"/>
              <a:ext cx="66675" cy="57785"/>
            </a:xfrm>
            <a:custGeom>
              <a:avLst/>
              <a:gdLst/>
              <a:ahLst/>
              <a:cxnLst/>
              <a:rect l="l" t="t" r="r" b="b"/>
              <a:pathLst>
                <a:path w="66675" h="57785">
                  <a:moveTo>
                    <a:pt x="66484" y="0"/>
                  </a:moveTo>
                  <a:lnTo>
                    <a:pt x="0" y="0"/>
                  </a:lnTo>
                  <a:lnTo>
                    <a:pt x="33248" y="57569"/>
                  </a:lnTo>
                  <a:lnTo>
                    <a:pt x="6648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2845904" y="5728817"/>
              <a:ext cx="160020" cy="170815"/>
            </a:xfrm>
            <a:custGeom>
              <a:avLst/>
              <a:gdLst/>
              <a:ahLst/>
              <a:cxnLst/>
              <a:rect l="l" t="t" r="r" b="b"/>
              <a:pathLst>
                <a:path w="160019" h="170814">
                  <a:moveTo>
                    <a:pt x="159867" y="0"/>
                  </a:moveTo>
                  <a:lnTo>
                    <a:pt x="0" y="17040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2813291" y="5869520"/>
              <a:ext cx="64135" cy="64769"/>
            </a:xfrm>
            <a:custGeom>
              <a:avLst/>
              <a:gdLst/>
              <a:ahLst/>
              <a:cxnLst/>
              <a:rect l="l" t="t" r="r" b="b"/>
              <a:pathLst>
                <a:path w="64135" h="64770">
                  <a:moveTo>
                    <a:pt x="15163" y="0"/>
                  </a:moveTo>
                  <a:lnTo>
                    <a:pt x="0" y="64719"/>
                  </a:lnTo>
                  <a:lnTo>
                    <a:pt x="63639" y="45491"/>
                  </a:lnTo>
                  <a:lnTo>
                    <a:pt x="1516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2511666" y="6181775"/>
              <a:ext cx="85725" cy="80010"/>
            </a:xfrm>
            <a:custGeom>
              <a:avLst/>
              <a:gdLst/>
              <a:ahLst/>
              <a:cxnLst/>
              <a:rect l="l" t="t" r="r" b="b"/>
              <a:pathLst>
                <a:path w="85725" h="80010">
                  <a:moveTo>
                    <a:pt x="85598" y="0"/>
                  </a:moveTo>
                  <a:lnTo>
                    <a:pt x="0" y="7959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2476754" y="6230543"/>
              <a:ext cx="65405" cy="64135"/>
            </a:xfrm>
            <a:custGeom>
              <a:avLst/>
              <a:gdLst/>
              <a:ahLst/>
              <a:cxnLst/>
              <a:rect l="l" t="t" r="r" b="b"/>
              <a:pathLst>
                <a:path w="65405" h="64135">
                  <a:moveTo>
                    <a:pt x="19519" y="0"/>
                  </a:moveTo>
                  <a:lnTo>
                    <a:pt x="0" y="63538"/>
                  </a:lnTo>
                  <a:lnTo>
                    <a:pt x="64795" y="48679"/>
                  </a:lnTo>
                  <a:lnTo>
                    <a:pt x="195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1772996" y="5049507"/>
              <a:ext cx="140970" cy="402590"/>
            </a:xfrm>
            <a:custGeom>
              <a:avLst/>
              <a:gdLst/>
              <a:ahLst/>
              <a:cxnLst/>
              <a:rect l="l" t="t" r="r" b="b"/>
              <a:pathLst>
                <a:path w="140969" h="402589">
                  <a:moveTo>
                    <a:pt x="3022" y="0"/>
                  </a:moveTo>
                  <a:lnTo>
                    <a:pt x="106395" y="146640"/>
                  </a:lnTo>
                  <a:lnTo>
                    <a:pt x="140538" y="237434"/>
                  </a:lnTo>
                  <a:lnTo>
                    <a:pt x="105167" y="310104"/>
                  </a:lnTo>
                  <a:lnTo>
                    <a:pt x="0" y="402374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733804" y="5418784"/>
              <a:ext cx="66675" cy="60960"/>
            </a:xfrm>
            <a:custGeom>
              <a:avLst/>
              <a:gdLst/>
              <a:ahLst/>
              <a:cxnLst/>
              <a:rect l="l" t="t" r="r" b="b"/>
              <a:pathLst>
                <a:path w="66675" h="60960">
                  <a:moveTo>
                    <a:pt x="27419" y="0"/>
                  </a:moveTo>
                  <a:lnTo>
                    <a:pt x="0" y="60553"/>
                  </a:lnTo>
                  <a:lnTo>
                    <a:pt x="66154" y="54025"/>
                  </a:lnTo>
                  <a:lnTo>
                    <a:pt x="2741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2764485" y="4127728"/>
              <a:ext cx="104139" cy="61594"/>
            </a:xfrm>
            <a:custGeom>
              <a:avLst/>
              <a:gdLst/>
              <a:ahLst/>
              <a:cxnLst/>
              <a:rect l="l" t="t" r="r" b="b"/>
              <a:pathLst>
                <a:path w="104139" h="61595">
                  <a:moveTo>
                    <a:pt x="0" y="61379"/>
                  </a:moveTo>
                  <a:lnTo>
                    <a:pt x="103797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2842895" y="4103217"/>
              <a:ext cx="66675" cy="58419"/>
            </a:xfrm>
            <a:custGeom>
              <a:avLst/>
              <a:gdLst/>
              <a:ahLst/>
              <a:cxnLst/>
              <a:rect l="l" t="t" r="r" b="b"/>
              <a:pathLst>
                <a:path w="66675" h="58420">
                  <a:moveTo>
                    <a:pt x="66484" y="0"/>
                  </a:moveTo>
                  <a:lnTo>
                    <a:pt x="0" y="685"/>
                  </a:lnTo>
                  <a:lnTo>
                    <a:pt x="33845" y="57912"/>
                  </a:lnTo>
                  <a:lnTo>
                    <a:pt x="6648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2342210" y="6351218"/>
              <a:ext cx="147320" cy="50800"/>
            </a:xfrm>
            <a:custGeom>
              <a:avLst/>
              <a:gdLst/>
              <a:ahLst/>
              <a:cxnLst/>
              <a:rect l="l" t="t" r="r" b="b"/>
              <a:pathLst>
                <a:path w="147319" h="50800">
                  <a:moveTo>
                    <a:pt x="0" y="50800"/>
                  </a:moveTo>
                  <a:lnTo>
                    <a:pt x="0" y="0"/>
                  </a:lnTo>
                  <a:lnTo>
                    <a:pt x="146888" y="0"/>
                  </a:lnTo>
                </a:path>
              </a:pathLst>
            </a:custGeom>
            <a:ln w="9525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2479370" y="6317805"/>
              <a:ext cx="57785" cy="66675"/>
            </a:xfrm>
            <a:custGeom>
              <a:avLst/>
              <a:gdLst/>
              <a:ahLst/>
              <a:cxnLst/>
              <a:rect l="l" t="t" r="r" b="b"/>
              <a:pathLst>
                <a:path w="57785" h="66675">
                  <a:moveTo>
                    <a:pt x="0" y="0"/>
                  </a:moveTo>
                  <a:lnTo>
                    <a:pt x="0" y="66471"/>
                  </a:lnTo>
                  <a:lnTo>
                    <a:pt x="57569" y="332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1221409" y="3233102"/>
              <a:ext cx="5422900" cy="4712335"/>
            </a:xfrm>
            <a:custGeom>
              <a:avLst/>
              <a:gdLst/>
              <a:ahLst/>
              <a:cxnLst/>
              <a:rect l="l" t="t" r="r" b="b"/>
              <a:pathLst>
                <a:path w="5422900" h="4712334">
                  <a:moveTo>
                    <a:pt x="5422874" y="4712296"/>
                  </a:moveTo>
                  <a:lnTo>
                    <a:pt x="0" y="4712296"/>
                  </a:lnTo>
                  <a:lnTo>
                    <a:pt x="0" y="0"/>
                  </a:lnTo>
                  <a:lnTo>
                    <a:pt x="5422874" y="0"/>
                  </a:lnTo>
                  <a:lnTo>
                    <a:pt x="5422874" y="4712296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1" name="object 61" descr=""/>
          <p:cNvSpPr txBox="1"/>
          <p:nvPr/>
        </p:nvSpPr>
        <p:spPr>
          <a:xfrm>
            <a:off x="723200" y="7779786"/>
            <a:ext cx="6418580" cy="16294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715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Helvetica"/>
                <a:cs typeface="Helvetica"/>
              </a:rPr>
              <a:t>Current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Opinion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in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Insect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 spc="-10">
                <a:latin typeface="Helvetica"/>
                <a:cs typeface="Helvetica"/>
              </a:rPr>
              <a:t>Science</a:t>
            </a:r>
            <a:endParaRPr sz="6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6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700">
              <a:latin typeface="Helvetica"/>
              <a:cs typeface="Helvetica"/>
            </a:endParaRPr>
          </a:p>
          <a:p>
            <a:pPr marL="50800">
              <a:lnSpc>
                <a:spcPct val="100000"/>
              </a:lnSpc>
            </a:pPr>
            <a:r>
              <a:rPr dirty="0" sz="750">
                <a:latin typeface="Arial"/>
                <a:cs typeface="Arial"/>
              </a:rPr>
              <a:t>Wingless and</a:t>
            </a:r>
            <a:r>
              <a:rPr dirty="0" sz="750" spc="-10">
                <a:latin typeface="Arial"/>
                <a:cs typeface="Arial"/>
              </a:rPr>
              <a:t> EGFR</a:t>
            </a:r>
            <a:r>
              <a:rPr dirty="0" sz="750">
                <a:latin typeface="Arial"/>
                <a:cs typeface="Arial"/>
              </a:rPr>
              <a:t> signaling </a:t>
            </a:r>
            <a:r>
              <a:rPr dirty="0" sz="750" spc="-10">
                <a:latin typeface="Arial"/>
                <a:cs typeface="Arial"/>
              </a:rPr>
              <a:t>pathways.</a:t>
            </a:r>
            <a:endParaRPr sz="750">
              <a:latin typeface="Arial"/>
              <a:cs typeface="Arial"/>
            </a:endParaRPr>
          </a:p>
          <a:p>
            <a:pPr marL="50800" marR="45085" indent="-635">
              <a:lnSpc>
                <a:spcPts val="950"/>
              </a:lnSpc>
              <a:spcBef>
                <a:spcPts val="35"/>
              </a:spcBef>
              <a:buAutoNum type="alphaLcParenBoth"/>
              <a:tabLst>
                <a:tab pos="50800" algn="l"/>
                <a:tab pos="191135" algn="l"/>
              </a:tabLst>
            </a:pPr>
            <a:r>
              <a:rPr dirty="0" sz="750">
                <a:latin typeface="Arial"/>
                <a:cs typeface="Arial"/>
              </a:rPr>
              <a:t>	</a:t>
            </a:r>
            <a:r>
              <a:rPr dirty="0" sz="750">
                <a:latin typeface="Arial"/>
                <a:cs typeface="Arial"/>
              </a:rPr>
              <a:t>Wg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provided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IGS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leading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high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levels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Wnt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pathway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activity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which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changes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dynamically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[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 action="ppaction://hlinksldjump"/>
              </a:rPr>
              <a:t>17</a:t>
            </a:r>
            <a:r>
              <a:rPr dirty="0" baseline="38888" sz="750" spc="-1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750" spc="-10">
                <a:latin typeface="Arial"/>
                <a:cs typeface="Arial"/>
              </a:rPr>
              <a:t>,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 action="ppaction://hlinksldjump"/>
              </a:rPr>
              <a:t>19</a:t>
            </a:r>
            <a:r>
              <a:rPr dirty="0" sz="750" spc="-10">
                <a:latin typeface="Arial"/>
                <a:cs typeface="Arial"/>
              </a:rPr>
              <a:t>].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glypican</a:t>
            </a:r>
            <a:r>
              <a:rPr dirty="0" sz="750">
                <a:latin typeface="Arial"/>
                <a:cs typeface="Arial"/>
              </a:rPr>
              <a:t> Dlp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aids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concentrate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niche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region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counteracted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Matrix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metalloproteinase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(Mmp2).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absence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ligand,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Arm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is</a:t>
            </a:r>
            <a:r>
              <a:rPr dirty="0" sz="750">
                <a:latin typeface="Arial"/>
                <a:cs typeface="Arial"/>
              </a:rPr>
              <a:t> subject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proteasomal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degradation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induced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destruction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complex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consisting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Apc,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Shaggy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(Sgg)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Axin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(Axn).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When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Wg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binds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its</a:t>
            </a:r>
            <a:r>
              <a:rPr dirty="0" sz="750">
                <a:latin typeface="Arial"/>
                <a:cs typeface="Arial"/>
              </a:rPr>
              <a:t> receptor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Frizzled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(Fz),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Dishevelled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(Dsh)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represses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destruction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complex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activity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allowing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arm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interact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with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Pangolin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(Pan)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activate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target</a:t>
            </a:r>
            <a:r>
              <a:rPr dirty="0" sz="750">
                <a:latin typeface="Arial"/>
                <a:cs typeface="Arial"/>
              </a:rPr>
              <a:t> gene</a:t>
            </a:r>
            <a:r>
              <a:rPr dirty="0" sz="750" spc="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expression.</a:t>
            </a:r>
            <a:endParaRPr sz="750">
              <a:latin typeface="Arial"/>
              <a:cs typeface="Arial"/>
            </a:endParaRPr>
          </a:p>
          <a:p>
            <a:pPr marL="195580" indent="-144780">
              <a:lnSpc>
                <a:spcPts val="894"/>
              </a:lnSpc>
              <a:buAutoNum type="alphaLcParenBoth"/>
              <a:tabLst>
                <a:tab pos="195580" algn="l"/>
              </a:tabLst>
            </a:pP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expression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EGFR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ligand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Spitz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(Spi)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induced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Wnt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FSC.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It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unclear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whether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Gurken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(Grk)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may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also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function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as</a:t>
            </a:r>
            <a:endParaRPr sz="750">
              <a:latin typeface="Arial"/>
              <a:cs typeface="Arial"/>
            </a:endParaRPr>
          </a:p>
          <a:p>
            <a:pPr marL="50800" marR="43180">
              <a:lnSpc>
                <a:spcPct val="105200"/>
              </a:lnSpc>
            </a:pPr>
            <a:r>
              <a:rPr dirty="0" sz="750">
                <a:latin typeface="Arial"/>
                <a:cs typeface="Arial"/>
              </a:rPr>
              <a:t>an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EGFR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ligand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FSCs.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EGFR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active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uniformly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low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newly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produced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pFCs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again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older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pFCs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main</a:t>
            </a:r>
            <a:r>
              <a:rPr dirty="0" sz="750">
                <a:latin typeface="Arial"/>
                <a:cs typeface="Arial"/>
              </a:rPr>
              <a:t> body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follicle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cells.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activated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EGFR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induces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MAP-</a:t>
            </a:r>
            <a:r>
              <a:rPr dirty="0" sz="750">
                <a:latin typeface="Arial"/>
                <a:cs typeface="Arial"/>
              </a:rPr>
              <a:t>Kinase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pathway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resulting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dual-phosphorylation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activation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ERK.</a:t>
            </a:r>
            <a:r>
              <a:rPr dirty="0" sz="750">
                <a:latin typeface="Arial"/>
                <a:cs typeface="Arial"/>
              </a:rPr>
              <a:t> One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target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dpERK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Groucho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(Gro),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which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repressed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ERK-mediated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phosphorylation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functions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molecular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timer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regulating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pFC</a:t>
            </a:r>
            <a:r>
              <a:rPr dirty="0" sz="750">
                <a:latin typeface="Arial"/>
                <a:cs typeface="Arial"/>
              </a:rPr>
              <a:t> differentiation.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EGFR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also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required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establishment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polarity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via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Lkb1-AMPK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pathway.</a:t>
            </a:r>
            <a:endParaRPr sz="750">
              <a:latin typeface="Arial"/>
              <a:cs typeface="Arial"/>
            </a:endParaRPr>
          </a:p>
        </p:txBody>
      </p:sp>
      <p:sp>
        <p:nvSpPr>
          <p:cNvPr id="62" name="object 62" descr=""/>
          <p:cNvSpPr/>
          <p:nvPr/>
        </p:nvSpPr>
        <p:spPr>
          <a:xfrm>
            <a:off x="774001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 descr=""/>
          <p:cNvSpPr txBox="1"/>
          <p:nvPr/>
        </p:nvSpPr>
        <p:spPr>
          <a:xfrm>
            <a:off x="761300" y="9568491"/>
            <a:ext cx="104965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Arial"/>
                <a:cs typeface="Arial"/>
                <a:hlinkClick r:id="rId4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4847299" y="9568491"/>
            <a:ext cx="225742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33200" y="1047339"/>
            <a:ext cx="3152775" cy="135064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50800" marR="43180" indent="-635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intersect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multiple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ways,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forming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least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three </a:t>
            </a:r>
            <a:r>
              <a:rPr dirty="0" sz="1000">
                <a:latin typeface="Times New Roman"/>
                <a:cs typeface="Times New Roman"/>
              </a:rPr>
              <a:t>distinct</a:t>
            </a:r>
            <a:r>
              <a:rPr dirty="0" sz="1000" spc="4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4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networks.</a:t>
            </a:r>
            <a:r>
              <a:rPr dirty="0" sz="1000" spc="45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First,</a:t>
            </a:r>
            <a:r>
              <a:rPr dirty="0" sz="1000" spc="4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Wnt</a:t>
            </a:r>
            <a:r>
              <a:rPr dirty="0" sz="1000" spc="4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46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acts </a:t>
            </a:r>
            <a:r>
              <a:rPr dirty="0" sz="1000">
                <a:latin typeface="Times New Roman"/>
                <a:cs typeface="Times New Roman"/>
              </a:rPr>
              <a:t>upstream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of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75">
                <a:latin typeface="Times New Roman"/>
                <a:cs typeface="Times New Roman"/>
              </a:rPr>
              <a:t>EGFR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signaling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Figure</a:t>
            </a:r>
            <a:r>
              <a:rPr dirty="0" sz="1000" spc="1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</a:t>
            </a:r>
            <a:r>
              <a:rPr dirty="0" sz="1000">
                <a:latin typeface="Times New Roman"/>
                <a:cs typeface="Times New Roman"/>
              </a:rPr>
              <a:t>)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17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18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There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steep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gradient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 spc="10">
                <a:latin typeface="Times New Roman"/>
                <a:cs typeface="Times New Roman"/>
              </a:rPr>
              <a:t>Wnt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signaling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follicle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epithelium,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with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high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levels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Region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2a/2b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border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low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or </a:t>
            </a:r>
            <a:r>
              <a:rPr dirty="0" sz="1000">
                <a:latin typeface="Times New Roman"/>
                <a:cs typeface="Times New Roman"/>
              </a:rPr>
              <a:t>undetectable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activity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have </a:t>
            </a:r>
            <a:r>
              <a:rPr dirty="0" sz="1000">
                <a:latin typeface="Times New Roman"/>
                <a:cs typeface="Times New Roman"/>
              </a:rPr>
              <a:t>moved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into</a:t>
            </a:r>
            <a:r>
              <a:rPr dirty="0" sz="1000" spc="3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Region</a:t>
            </a:r>
            <a:r>
              <a:rPr dirty="0" sz="1000" spc="3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2b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17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19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20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This</a:t>
            </a:r>
            <a:r>
              <a:rPr dirty="0" sz="1000" spc="3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gradient</a:t>
            </a:r>
            <a:r>
              <a:rPr dirty="0" sz="1000" spc="36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is </a:t>
            </a:r>
            <a:r>
              <a:rPr dirty="0" sz="1000">
                <a:latin typeface="Times New Roman"/>
                <a:cs typeface="Times New Roman"/>
              </a:rPr>
              <a:t>achieved</a:t>
            </a:r>
            <a:r>
              <a:rPr dirty="0" sz="1000" spc="16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17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localized</a:t>
            </a:r>
            <a:r>
              <a:rPr dirty="0" sz="1000" spc="17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delivery</a:t>
            </a:r>
            <a:r>
              <a:rPr dirty="0" sz="1000" spc="17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7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6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Wnt</a:t>
            </a:r>
            <a:r>
              <a:rPr dirty="0" sz="1000" spc="175"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ligand,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13258" y="1047344"/>
            <a:ext cx="3126740" cy="135064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Wingless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(Wg),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neighboring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IGS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cells </a:t>
            </a:r>
            <a:r>
              <a:rPr dirty="0" sz="1000" spc="-20">
                <a:latin typeface="Times New Roman"/>
                <a:cs typeface="Times New Roman"/>
              </a:rPr>
              <a:t>[</a:t>
            </a:r>
            <a:r>
              <a:rPr dirty="0" sz="1000" spc="-2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17</a:t>
            </a:r>
            <a:r>
              <a:rPr dirty="0" baseline="38461" sz="975" spc="-30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 spc="-20">
                <a:latin typeface="Times New Roman"/>
                <a:cs typeface="Times New Roman"/>
              </a:rPr>
              <a:t>],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combined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action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glypican,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Dally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like </a:t>
            </a:r>
            <a:r>
              <a:rPr dirty="0" sz="1000">
                <a:latin typeface="Times New Roman"/>
                <a:cs typeface="Times New Roman"/>
              </a:rPr>
              <a:t>(Dlp),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concentrates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Wnt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ligands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region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4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matrix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metalloproteinase,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Mmp2</a:t>
            </a:r>
            <a:r>
              <a:rPr dirty="0" sz="1000" spc="4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21</a:t>
            </a:r>
            <a:r>
              <a:rPr dirty="0" sz="1000">
                <a:latin typeface="Times New Roman"/>
                <a:cs typeface="Times New Roman"/>
              </a:rPr>
              <a:t>],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which </a:t>
            </a:r>
            <a:r>
              <a:rPr dirty="0" sz="1000">
                <a:latin typeface="Times New Roman"/>
                <a:cs typeface="Times New Roman"/>
              </a:rPr>
              <a:t>degrades</a:t>
            </a:r>
            <a:r>
              <a:rPr dirty="0" sz="1000" spc="200">
                <a:latin typeface="Times New Roman"/>
                <a:cs typeface="Times New Roman"/>
              </a:rPr>
              <a:t>  </a:t>
            </a:r>
            <a:r>
              <a:rPr dirty="0" sz="1000" spc="50">
                <a:latin typeface="Times New Roman"/>
                <a:cs typeface="Times New Roman"/>
              </a:rPr>
              <a:t>Dlp</a:t>
            </a:r>
            <a:r>
              <a:rPr dirty="0" sz="1000" spc="204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22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200">
                <a:latin typeface="Times New Roman"/>
                <a:cs typeface="Times New Roman"/>
              </a:rPr>
              <a:t>  </a:t>
            </a: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204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04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FSCs,</a:t>
            </a:r>
            <a:r>
              <a:rPr dirty="0" sz="1000" spc="21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Wnt</a:t>
            </a:r>
            <a:r>
              <a:rPr dirty="0" sz="1000" spc="200"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signaling </a:t>
            </a:r>
            <a:r>
              <a:rPr dirty="0" sz="1000">
                <a:latin typeface="Times New Roman"/>
                <a:cs typeface="Times New Roman"/>
              </a:rPr>
              <a:t>promotes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self-renewal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proliferation,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least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part,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activating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expression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EGF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ligand,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Spitz,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which </a:t>
            </a:r>
            <a:r>
              <a:rPr dirty="0" sz="1000">
                <a:latin typeface="Times New Roman"/>
                <a:cs typeface="Times New Roman"/>
              </a:rPr>
              <a:t>induces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MAPK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pathway,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presumably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through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activa- </a:t>
            </a:r>
            <a:r>
              <a:rPr dirty="0" sz="1000">
                <a:latin typeface="Times New Roman"/>
                <a:cs typeface="Times New Roman"/>
              </a:rPr>
              <a:t>tion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75">
                <a:latin typeface="Times New Roman"/>
                <a:cs typeface="Times New Roman"/>
              </a:rPr>
              <a:t>EGFR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17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75">
                <a:latin typeface="Times New Roman"/>
                <a:cs typeface="Times New Roman"/>
              </a:rPr>
              <a:t>EGFR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signaling,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turn,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functions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71300" y="428962"/>
            <a:ext cx="1610360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 spc="10">
                <a:latin typeface="Arial"/>
                <a:cs typeface="Arial"/>
              </a:rPr>
              <a:t>42</a:t>
            </a:r>
            <a:r>
              <a:rPr dirty="0" sz="800" spc="229">
                <a:latin typeface="Arial"/>
                <a:cs typeface="Arial"/>
              </a:rPr>
              <a:t> 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and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regulation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683996" y="2864878"/>
            <a:ext cx="6318250" cy="3175"/>
          </a:xfrm>
          <a:custGeom>
            <a:avLst/>
            <a:gdLst/>
            <a:ahLst/>
            <a:cxnLst/>
            <a:rect l="l" t="t" r="r" b="b"/>
            <a:pathLst>
              <a:path w="6318250" h="3175">
                <a:moveTo>
                  <a:pt x="6317996" y="0"/>
                </a:moveTo>
                <a:lnTo>
                  <a:pt x="0" y="0"/>
                </a:lnTo>
                <a:lnTo>
                  <a:pt x="0" y="2882"/>
                </a:lnTo>
                <a:lnTo>
                  <a:pt x="6317996" y="2882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671300" y="2710491"/>
            <a:ext cx="396240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Figure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 spc="-50">
                <a:latin typeface="Arial"/>
                <a:cs typeface="Arial"/>
              </a:rPr>
              <a:t>3</a:t>
            </a:r>
            <a:endParaRPr sz="75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07617" y="3060890"/>
            <a:ext cx="5270461" cy="4432896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36697" y="3108938"/>
            <a:ext cx="137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Helvetica"/>
                <a:cs typeface="Helvetica"/>
              </a:rPr>
              <a:t>(a)</a:t>
            </a:r>
            <a:endParaRPr sz="800">
              <a:latin typeface="Helvetica"/>
              <a:cs typeface="Helvetic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90941" y="3108928"/>
            <a:ext cx="1428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Helvetica"/>
                <a:cs typeface="Helvetica"/>
              </a:rPr>
              <a:t>(b)</a:t>
            </a:r>
            <a:endParaRPr sz="800">
              <a:latin typeface="Helvetica"/>
              <a:cs typeface="Helvetic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49961" y="3092922"/>
            <a:ext cx="2075814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700" b="1">
                <a:latin typeface="Helvetica"/>
                <a:cs typeface="Helvetica"/>
              </a:rPr>
              <a:t>Hedgehog</a:t>
            </a:r>
            <a:r>
              <a:rPr dirty="0" sz="1700" spc="-40" b="1">
                <a:latin typeface="Helvetica"/>
                <a:cs typeface="Helvetica"/>
              </a:rPr>
              <a:t> </a:t>
            </a:r>
            <a:r>
              <a:rPr dirty="0" sz="1700" spc="-10" b="1">
                <a:latin typeface="Helvetica"/>
                <a:cs typeface="Helvetica"/>
              </a:rPr>
              <a:t>signaling</a:t>
            </a:r>
            <a:endParaRPr sz="1700">
              <a:latin typeface="Helvetica"/>
              <a:cs typeface="Helvetic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723139" y="3092922"/>
            <a:ext cx="163195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700" b="1">
                <a:latin typeface="Helvetica"/>
                <a:cs typeface="Helvetica"/>
              </a:rPr>
              <a:t>Hippo</a:t>
            </a:r>
            <a:r>
              <a:rPr dirty="0" sz="1700" spc="-35" b="1">
                <a:latin typeface="Helvetica"/>
                <a:cs typeface="Helvetica"/>
              </a:rPr>
              <a:t> </a:t>
            </a:r>
            <a:r>
              <a:rPr dirty="0" sz="1700" spc="-10" b="1">
                <a:latin typeface="Helvetica"/>
                <a:cs typeface="Helvetica"/>
              </a:rPr>
              <a:t>signaling</a:t>
            </a:r>
            <a:endParaRPr sz="1700">
              <a:latin typeface="Helvetica"/>
              <a:cs typeface="Helvetic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50991" y="6430552"/>
            <a:ext cx="1842135" cy="91884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R="5080" indent="-635">
              <a:lnSpc>
                <a:spcPct val="122700"/>
              </a:lnSpc>
              <a:spcBef>
                <a:spcPts val="90"/>
              </a:spcBef>
            </a:pP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75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and</a:t>
            </a:r>
            <a:r>
              <a:rPr dirty="0" sz="1200" spc="75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pFC</a:t>
            </a:r>
            <a:r>
              <a:rPr dirty="0" sz="1200" spc="8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proliferation </a:t>
            </a: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8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competition</a:t>
            </a:r>
            <a:endParaRPr sz="1200">
              <a:latin typeface="Helvetica"/>
              <a:cs typeface="Helvetica"/>
            </a:endParaRPr>
          </a:p>
          <a:p>
            <a:pPr marR="549910">
              <a:lnSpc>
                <a:spcPts val="1800"/>
              </a:lnSpc>
              <a:spcBef>
                <a:spcPts val="10"/>
              </a:spcBef>
            </a:pP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150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self-</a:t>
            </a:r>
            <a:r>
              <a:rPr dirty="0" sz="1200" spc="-10">
                <a:latin typeface="Helvetica"/>
                <a:cs typeface="Helvetica"/>
              </a:rPr>
              <a:t>renewal </a:t>
            </a:r>
            <a:r>
              <a:rPr dirty="0" sz="1200">
                <a:latin typeface="Helvetica"/>
                <a:cs typeface="Helvetica"/>
              </a:rPr>
              <a:t>pFC</a:t>
            </a:r>
            <a:r>
              <a:rPr dirty="0" sz="1200" spc="75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differentiation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17931" y="6430568"/>
            <a:ext cx="2023745" cy="91884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R="186055">
              <a:lnSpc>
                <a:spcPct val="122700"/>
              </a:lnSpc>
              <a:spcBef>
                <a:spcPts val="90"/>
              </a:spcBef>
            </a:pP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75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and</a:t>
            </a:r>
            <a:r>
              <a:rPr dirty="0" sz="1200" spc="75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pFC</a:t>
            </a:r>
            <a:r>
              <a:rPr dirty="0" sz="1200" spc="8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proliferation </a:t>
            </a: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150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self-</a:t>
            </a:r>
            <a:r>
              <a:rPr dirty="0" sz="1200" spc="-10">
                <a:latin typeface="Helvetica"/>
                <a:cs typeface="Helvetica"/>
              </a:rPr>
              <a:t>renewal</a:t>
            </a:r>
            <a:endParaRPr sz="1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8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competition</a:t>
            </a:r>
            <a:endParaRPr sz="1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dirty="0" sz="1200">
                <a:latin typeface="Helvetica"/>
                <a:cs typeface="Helvetica"/>
              </a:rPr>
              <a:t>pFC</a:t>
            </a:r>
            <a:r>
              <a:rPr dirty="0" sz="1200" spc="100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differentiation</a:t>
            </a:r>
            <a:r>
              <a:rPr dirty="0" sz="1200" spc="105">
                <a:latin typeface="Helvetica"/>
                <a:cs typeface="Helvetica"/>
              </a:rPr>
              <a:t> </a:t>
            </a:r>
            <a:r>
              <a:rPr dirty="0" sz="1200">
                <a:latin typeface="Helvetica"/>
                <a:cs typeface="Helvetica"/>
              </a:rPr>
              <a:t>&amp;</a:t>
            </a:r>
            <a:r>
              <a:rPr dirty="0" sz="1200" spc="105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survival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307457" y="3630536"/>
            <a:ext cx="26924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Helvetica"/>
                <a:cs typeface="Helvetica"/>
              </a:rPr>
              <a:t>Hpo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655550" y="3804094"/>
            <a:ext cx="230504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Helvetica"/>
                <a:cs typeface="Helvetica"/>
              </a:rPr>
              <a:t>sav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833328" y="6195833"/>
            <a:ext cx="34671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latin typeface="Helvetica"/>
                <a:cs typeface="Helvetica"/>
              </a:rPr>
              <a:t>CycE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294758" y="4196082"/>
            <a:ext cx="472440" cy="48260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r>
              <a:rPr dirty="0" sz="1100" spc="-25">
                <a:latin typeface="Helvetica"/>
                <a:cs typeface="Helvetica"/>
              </a:rPr>
              <a:t>Wts</a:t>
            </a:r>
            <a:endParaRPr sz="1100">
              <a:latin typeface="Helvetica"/>
              <a:cs typeface="Helvetica"/>
            </a:endParaRPr>
          </a:p>
          <a:p>
            <a:pPr marL="156210">
              <a:lnSpc>
                <a:spcPct val="100000"/>
              </a:lnSpc>
              <a:spcBef>
                <a:spcPts val="480"/>
              </a:spcBef>
            </a:pPr>
            <a:r>
              <a:rPr dirty="0" sz="1100" spc="-20">
                <a:latin typeface="Helvetica"/>
                <a:cs typeface="Helvetica"/>
              </a:rPr>
              <a:t>Mats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599547" y="4963992"/>
            <a:ext cx="67310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Helvetica"/>
                <a:cs typeface="Helvetica"/>
              </a:rPr>
              <a:t>Hpo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 spc="-10">
                <a:latin typeface="Helvetica"/>
                <a:cs typeface="Helvetica"/>
              </a:rPr>
              <a:t>active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117930" y="4963992"/>
            <a:ext cx="7816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Helvetica"/>
                <a:cs typeface="Helvetica"/>
              </a:rPr>
              <a:t>Hpo</a:t>
            </a:r>
            <a:r>
              <a:rPr dirty="0" sz="1100" spc="-25">
                <a:latin typeface="Helvetica"/>
                <a:cs typeface="Helvetica"/>
              </a:rPr>
              <a:t> </a:t>
            </a:r>
            <a:r>
              <a:rPr dirty="0" sz="1100" spc="-10">
                <a:latin typeface="Helvetica"/>
                <a:cs typeface="Helvetica"/>
              </a:rPr>
              <a:t>inactive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195110" y="4307839"/>
            <a:ext cx="19939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Helvetica"/>
                <a:cs typeface="Helvetica"/>
              </a:rPr>
              <a:t>boi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606682" y="3765985"/>
            <a:ext cx="16827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Helvetica"/>
                <a:cs typeface="Helvetica"/>
              </a:rPr>
              <a:t>hh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114659" y="3533154"/>
            <a:ext cx="31559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latin typeface="Helvetica"/>
                <a:cs typeface="Helvetica"/>
              </a:rPr>
              <a:t>Hr96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556837" y="3567030"/>
            <a:ext cx="55626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Helvetica"/>
                <a:cs typeface="Helvetica"/>
              </a:rPr>
              <a:t>mir-</a:t>
            </a:r>
            <a:r>
              <a:rPr dirty="0" sz="1100" spc="-20">
                <a:latin typeface="Helvetica"/>
                <a:cs typeface="Helvetica"/>
              </a:rPr>
              <a:t>310s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073280" y="4185088"/>
            <a:ext cx="42481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Helvetica"/>
                <a:cs typeface="Helvetica"/>
              </a:rPr>
              <a:t>Rab23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679588" y="4532205"/>
            <a:ext cx="3625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Helvetica"/>
                <a:cs typeface="Helvetica"/>
              </a:rPr>
              <a:t>no</a:t>
            </a:r>
            <a:r>
              <a:rPr dirty="0" sz="1100" spc="-15">
                <a:latin typeface="Helvetica"/>
                <a:cs typeface="Helvetica"/>
              </a:rPr>
              <a:t> </a:t>
            </a:r>
            <a:r>
              <a:rPr dirty="0" sz="1100" spc="-25">
                <a:latin typeface="Helvetica"/>
                <a:cs typeface="Helvetica"/>
              </a:rPr>
              <a:t>hh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483903" y="5031730"/>
            <a:ext cx="19939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Helvetica"/>
                <a:cs typeface="Helvetica"/>
              </a:rPr>
              <a:t>ptc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543162" y="5527009"/>
            <a:ext cx="39370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Helvetica"/>
                <a:cs typeface="Helvetica"/>
              </a:rPr>
              <a:t>Su(fu)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152741" y="4904733"/>
            <a:ext cx="27686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solidFill>
                  <a:srgbClr val="808080"/>
                </a:solidFill>
                <a:latin typeface="Helvetica"/>
                <a:cs typeface="Helvetica"/>
              </a:rPr>
              <a:t>smo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493314" y="5315370"/>
            <a:ext cx="4591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baseline="-7575" sz="1650">
                <a:solidFill>
                  <a:srgbClr val="808080"/>
                </a:solidFill>
                <a:latin typeface="Helvetica"/>
                <a:cs typeface="Helvetica"/>
              </a:rPr>
              <a:t>fu</a:t>
            </a:r>
            <a:r>
              <a:rPr dirty="0" baseline="-7575" sz="1650" spc="240">
                <a:solidFill>
                  <a:srgbClr val="808080"/>
                </a:solidFill>
                <a:latin typeface="Helvetica"/>
                <a:cs typeface="Helvetica"/>
              </a:rPr>
              <a:t> </a:t>
            </a:r>
            <a:r>
              <a:rPr dirty="0" sz="1100" spc="-25">
                <a:latin typeface="Helvetica"/>
                <a:cs typeface="Helvetica"/>
              </a:rPr>
              <a:t>cos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2657458" y="5213755"/>
            <a:ext cx="454659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baseline="-10101" sz="1650">
                <a:solidFill>
                  <a:srgbClr val="808080"/>
                </a:solidFill>
                <a:latin typeface="Helvetica"/>
                <a:cs typeface="Helvetica"/>
              </a:rPr>
              <a:t>fu</a:t>
            </a:r>
            <a:r>
              <a:rPr dirty="0" baseline="-10101" sz="1650" spc="202">
                <a:solidFill>
                  <a:srgbClr val="808080"/>
                </a:solidFill>
                <a:latin typeface="Helvetica"/>
                <a:cs typeface="Helvetica"/>
              </a:rPr>
              <a:t> </a:t>
            </a:r>
            <a:r>
              <a:rPr dirty="0" sz="1100" spc="-25">
                <a:latin typeface="Helvetica"/>
                <a:cs typeface="Helvetica"/>
              </a:rPr>
              <a:t>cos</a:t>
            </a:r>
            <a:endParaRPr sz="1100">
              <a:latin typeface="Helvetica"/>
              <a:cs typeface="Helvetic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357865" y="5593044"/>
            <a:ext cx="579755" cy="44069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409"/>
              </a:spcBef>
            </a:pPr>
            <a:r>
              <a:rPr dirty="0" sz="1100" spc="-10">
                <a:latin typeface="Helvetica"/>
                <a:cs typeface="Helvetica"/>
              </a:rPr>
              <a:t>Su(fu)</a:t>
            </a:r>
            <a:endParaRPr sz="1100">
              <a:latin typeface="Helvetica"/>
              <a:cs typeface="Helvetica"/>
            </a:endParaRPr>
          </a:p>
          <a:p>
            <a:pPr marL="384810">
              <a:lnSpc>
                <a:spcPct val="100000"/>
              </a:lnSpc>
              <a:spcBef>
                <a:spcPts val="315"/>
              </a:spcBef>
            </a:pPr>
            <a:r>
              <a:rPr dirty="0" sz="1100" spc="-25">
                <a:latin typeface="Helvetica"/>
                <a:cs typeface="Helvetica"/>
              </a:rPr>
              <a:t>ci</a:t>
            </a:r>
            <a:r>
              <a:rPr dirty="0" baseline="27777" sz="900" spc="-37">
                <a:latin typeface="Helvetica"/>
                <a:cs typeface="Helvetica"/>
              </a:rPr>
              <a:t>R</a:t>
            </a:r>
            <a:endParaRPr baseline="27777" sz="900">
              <a:latin typeface="Helvetica"/>
              <a:cs typeface="Helvetic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2094445" y="5201066"/>
            <a:ext cx="21526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Helvetica"/>
                <a:cs typeface="Helvetica"/>
              </a:rPr>
              <a:t>ci</a:t>
            </a:r>
            <a:r>
              <a:rPr dirty="0" baseline="27777" sz="900" spc="-37">
                <a:latin typeface="Helvetica"/>
                <a:cs typeface="Helvetica"/>
              </a:rPr>
              <a:t>A</a:t>
            </a:r>
            <a:endParaRPr baseline="27777" sz="900">
              <a:latin typeface="Helvetica"/>
              <a:cs typeface="Helvetic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2974949" y="5840291"/>
            <a:ext cx="21526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Helvetica"/>
                <a:cs typeface="Helvetica"/>
              </a:rPr>
              <a:t>ci</a:t>
            </a:r>
            <a:r>
              <a:rPr dirty="0" baseline="27777" sz="900" spc="-37">
                <a:latin typeface="Helvetica"/>
                <a:cs typeface="Helvetica"/>
              </a:rPr>
              <a:t>A</a:t>
            </a:r>
            <a:endParaRPr baseline="27777" sz="900">
              <a:latin typeface="Helvetica"/>
              <a:cs typeface="Helvetic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5468297" y="5118965"/>
            <a:ext cx="183515" cy="3136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80"/>
              </a:spcBef>
            </a:pPr>
            <a:r>
              <a:rPr dirty="0" sz="600">
                <a:latin typeface="Helvetica"/>
                <a:cs typeface="Helvetica"/>
              </a:rPr>
              <a:t>P</a:t>
            </a:r>
            <a:endParaRPr sz="6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r>
              <a:rPr dirty="0" sz="1100" spc="-25">
                <a:latin typeface="Helvetica"/>
                <a:cs typeface="Helvetica"/>
              </a:rPr>
              <a:t>yki</a:t>
            </a:r>
            <a:endParaRPr sz="1100">
              <a:latin typeface="Helvetica"/>
              <a:cs typeface="Helvetica"/>
            </a:endParaRPr>
          </a:p>
        </p:txBody>
      </p:sp>
      <p:grpSp>
        <p:nvGrpSpPr>
          <p:cNvPr id="35" name="object 35" descr=""/>
          <p:cNvGrpSpPr/>
          <p:nvPr/>
        </p:nvGrpSpPr>
        <p:grpSpPr>
          <a:xfrm>
            <a:off x="1128242" y="2981528"/>
            <a:ext cx="5429250" cy="4731385"/>
            <a:chOff x="1128242" y="2981528"/>
            <a:chExt cx="5429250" cy="4731385"/>
          </a:xfrm>
        </p:grpSpPr>
        <p:sp>
          <p:nvSpPr>
            <p:cNvPr id="36" name="object 36" descr=""/>
            <p:cNvSpPr/>
            <p:nvPr/>
          </p:nvSpPr>
          <p:spPr>
            <a:xfrm>
              <a:off x="5182666" y="4024299"/>
              <a:ext cx="0" cy="275590"/>
            </a:xfrm>
            <a:custGeom>
              <a:avLst/>
              <a:gdLst/>
              <a:ahLst/>
              <a:cxnLst/>
              <a:rect l="l" t="t" r="r" b="b"/>
              <a:pathLst>
                <a:path w="0" h="275589">
                  <a:moveTo>
                    <a:pt x="0" y="0"/>
                  </a:moveTo>
                  <a:lnTo>
                    <a:pt x="0" y="275158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5182666" y="4024299"/>
              <a:ext cx="0" cy="207010"/>
            </a:xfrm>
            <a:custGeom>
              <a:avLst/>
              <a:gdLst/>
              <a:ahLst/>
              <a:cxnLst/>
              <a:rect l="l" t="t" r="r" b="b"/>
              <a:pathLst>
                <a:path w="0" h="207010">
                  <a:moveTo>
                    <a:pt x="0" y="0"/>
                  </a:moveTo>
                  <a:lnTo>
                    <a:pt x="0" y="206806"/>
                  </a:lnTo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5135435" y="4217225"/>
              <a:ext cx="95250" cy="82550"/>
            </a:xfrm>
            <a:custGeom>
              <a:avLst/>
              <a:gdLst/>
              <a:ahLst/>
              <a:cxnLst/>
              <a:rect l="l" t="t" r="r" b="b"/>
              <a:pathLst>
                <a:path w="95250" h="82550">
                  <a:moveTo>
                    <a:pt x="94983" y="0"/>
                  </a:moveTo>
                  <a:lnTo>
                    <a:pt x="0" y="0"/>
                  </a:lnTo>
                  <a:lnTo>
                    <a:pt x="47498" y="82245"/>
                  </a:lnTo>
                  <a:lnTo>
                    <a:pt x="94983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2525255" y="3889908"/>
              <a:ext cx="34925" cy="701675"/>
            </a:xfrm>
            <a:custGeom>
              <a:avLst/>
              <a:gdLst/>
              <a:ahLst/>
              <a:cxnLst/>
              <a:rect l="l" t="t" r="r" b="b"/>
              <a:pathLst>
                <a:path w="34925" h="701675">
                  <a:moveTo>
                    <a:pt x="0" y="0"/>
                  </a:moveTo>
                  <a:lnTo>
                    <a:pt x="34925" y="701649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525255" y="3889908"/>
              <a:ext cx="31750" cy="633730"/>
            </a:xfrm>
            <a:custGeom>
              <a:avLst/>
              <a:gdLst/>
              <a:ahLst/>
              <a:cxnLst/>
              <a:rect l="l" t="t" r="r" b="b"/>
              <a:pathLst>
                <a:path w="31750" h="633729">
                  <a:moveTo>
                    <a:pt x="0" y="0"/>
                  </a:moveTo>
                  <a:lnTo>
                    <a:pt x="31521" y="633387"/>
                  </a:lnTo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508923" y="4507039"/>
              <a:ext cx="95250" cy="85090"/>
            </a:xfrm>
            <a:custGeom>
              <a:avLst/>
              <a:gdLst/>
              <a:ahLst/>
              <a:cxnLst/>
              <a:rect l="l" t="t" r="r" b="b"/>
              <a:pathLst>
                <a:path w="95250" h="85089">
                  <a:moveTo>
                    <a:pt x="94869" y="0"/>
                  </a:moveTo>
                  <a:lnTo>
                    <a:pt x="0" y="4724"/>
                  </a:lnTo>
                  <a:lnTo>
                    <a:pt x="51511" y="84505"/>
                  </a:lnTo>
                  <a:lnTo>
                    <a:pt x="94869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366517" y="5855169"/>
              <a:ext cx="504825" cy="171450"/>
            </a:xfrm>
            <a:custGeom>
              <a:avLst/>
              <a:gdLst/>
              <a:ahLst/>
              <a:cxnLst/>
              <a:rect l="l" t="t" r="r" b="b"/>
              <a:pathLst>
                <a:path w="504825" h="171450">
                  <a:moveTo>
                    <a:pt x="504799" y="0"/>
                  </a:moveTo>
                  <a:lnTo>
                    <a:pt x="0" y="171450"/>
                  </a:lnTo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2405341" y="5855169"/>
              <a:ext cx="466090" cy="158750"/>
            </a:xfrm>
            <a:custGeom>
              <a:avLst/>
              <a:gdLst/>
              <a:ahLst/>
              <a:cxnLst/>
              <a:rect l="l" t="t" r="r" b="b"/>
              <a:pathLst>
                <a:path w="466089" h="158750">
                  <a:moveTo>
                    <a:pt x="465975" y="0"/>
                  </a:moveTo>
                  <a:lnTo>
                    <a:pt x="0" y="158267"/>
                  </a:lnTo>
                </a:path>
              </a:pathLst>
            </a:custGeom>
            <a:ln w="9525">
              <a:solidFill>
                <a:srgbClr val="01010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2366556" y="5983922"/>
              <a:ext cx="56515" cy="53975"/>
            </a:xfrm>
            <a:custGeom>
              <a:avLst/>
              <a:gdLst/>
              <a:ahLst/>
              <a:cxnLst/>
              <a:rect l="l" t="t" r="r" b="b"/>
              <a:pathLst>
                <a:path w="56514" h="53975">
                  <a:moveTo>
                    <a:pt x="37566" y="0"/>
                  </a:moveTo>
                  <a:lnTo>
                    <a:pt x="0" y="42849"/>
                  </a:lnTo>
                  <a:lnTo>
                    <a:pt x="55892" y="53962"/>
                  </a:lnTo>
                  <a:lnTo>
                    <a:pt x="37566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5" name="object 45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45362" y="5461495"/>
              <a:ext cx="194130" cy="253860"/>
            </a:xfrm>
            <a:prstGeom prst="rect">
              <a:avLst/>
            </a:prstGeom>
          </p:spPr>
        </p:pic>
        <p:sp>
          <p:nvSpPr>
            <p:cNvPr id="46" name="object 46" descr=""/>
            <p:cNvSpPr/>
            <p:nvPr/>
          </p:nvSpPr>
          <p:spPr>
            <a:xfrm>
              <a:off x="2174963" y="6100698"/>
              <a:ext cx="149860" cy="53340"/>
            </a:xfrm>
            <a:custGeom>
              <a:avLst/>
              <a:gdLst/>
              <a:ahLst/>
              <a:cxnLst/>
              <a:rect l="l" t="t" r="r" b="b"/>
              <a:pathLst>
                <a:path w="149860" h="53339">
                  <a:moveTo>
                    <a:pt x="0" y="52920"/>
                  </a:moveTo>
                  <a:lnTo>
                    <a:pt x="0" y="0"/>
                  </a:lnTo>
                  <a:lnTo>
                    <a:pt x="149567" y="0"/>
                  </a:lnTo>
                </a:path>
              </a:pathLst>
            </a:custGeom>
            <a:ln w="9525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2313419" y="6062509"/>
              <a:ext cx="66040" cy="76200"/>
            </a:xfrm>
            <a:custGeom>
              <a:avLst/>
              <a:gdLst/>
              <a:ahLst/>
              <a:cxnLst/>
              <a:rect l="l" t="t" r="r" b="b"/>
              <a:pathLst>
                <a:path w="66039" h="76200">
                  <a:moveTo>
                    <a:pt x="0" y="0"/>
                  </a:moveTo>
                  <a:lnTo>
                    <a:pt x="0" y="75971"/>
                  </a:lnTo>
                  <a:lnTo>
                    <a:pt x="65798" y="379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4856708" y="5966294"/>
              <a:ext cx="149860" cy="53340"/>
            </a:xfrm>
            <a:custGeom>
              <a:avLst/>
              <a:gdLst/>
              <a:ahLst/>
              <a:cxnLst/>
              <a:rect l="l" t="t" r="r" b="b"/>
              <a:pathLst>
                <a:path w="149860" h="53339">
                  <a:moveTo>
                    <a:pt x="0" y="52920"/>
                  </a:moveTo>
                  <a:lnTo>
                    <a:pt x="0" y="0"/>
                  </a:lnTo>
                  <a:lnTo>
                    <a:pt x="149555" y="0"/>
                  </a:lnTo>
                </a:path>
              </a:pathLst>
            </a:custGeom>
            <a:ln w="9524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4995151" y="5928105"/>
              <a:ext cx="66040" cy="76200"/>
            </a:xfrm>
            <a:custGeom>
              <a:avLst/>
              <a:gdLst/>
              <a:ahLst/>
              <a:cxnLst/>
              <a:rect l="l" t="t" r="r" b="b"/>
              <a:pathLst>
                <a:path w="66039" h="76200">
                  <a:moveTo>
                    <a:pt x="0" y="0"/>
                  </a:moveTo>
                  <a:lnTo>
                    <a:pt x="0" y="75971"/>
                  </a:lnTo>
                  <a:lnTo>
                    <a:pt x="65798" y="379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131417" y="2984703"/>
              <a:ext cx="5422900" cy="4725035"/>
            </a:xfrm>
            <a:custGeom>
              <a:avLst/>
              <a:gdLst/>
              <a:ahLst/>
              <a:cxnLst/>
              <a:rect l="l" t="t" r="r" b="b"/>
              <a:pathLst>
                <a:path w="5422900" h="4725034">
                  <a:moveTo>
                    <a:pt x="5422874" y="4724996"/>
                  </a:moveTo>
                  <a:lnTo>
                    <a:pt x="0" y="4724996"/>
                  </a:lnTo>
                  <a:lnTo>
                    <a:pt x="0" y="0"/>
                  </a:lnTo>
                  <a:lnTo>
                    <a:pt x="5422874" y="0"/>
                  </a:lnTo>
                  <a:lnTo>
                    <a:pt x="5422874" y="4724996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1" name="object 51" descr=""/>
          <p:cNvSpPr/>
          <p:nvPr/>
        </p:nvSpPr>
        <p:spPr>
          <a:xfrm>
            <a:off x="683996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 descr=""/>
          <p:cNvSpPr txBox="1"/>
          <p:nvPr/>
        </p:nvSpPr>
        <p:spPr>
          <a:xfrm>
            <a:off x="620500" y="7539843"/>
            <a:ext cx="6431280" cy="2168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715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Helvetica"/>
                <a:cs typeface="Helvetica"/>
              </a:rPr>
              <a:t>Current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Opinion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in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Insect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 spc="-10">
                <a:latin typeface="Helvetica"/>
                <a:cs typeface="Helvetica"/>
              </a:rPr>
              <a:t>Science</a:t>
            </a:r>
            <a:endParaRPr sz="6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6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700">
              <a:latin typeface="Helvetica"/>
              <a:cs typeface="Helvetica"/>
            </a:endParaRPr>
          </a:p>
          <a:p>
            <a:pPr marL="63500">
              <a:lnSpc>
                <a:spcPct val="100000"/>
              </a:lnSpc>
              <a:spcBef>
                <a:spcPts val="5"/>
              </a:spcBef>
            </a:pPr>
            <a:r>
              <a:rPr dirty="0" sz="750">
                <a:latin typeface="Arial"/>
                <a:cs typeface="Arial"/>
              </a:rPr>
              <a:t>Hedgehog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Hippo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pathways.</a:t>
            </a:r>
            <a:endParaRPr sz="750">
              <a:latin typeface="Arial"/>
              <a:cs typeface="Arial"/>
            </a:endParaRPr>
          </a:p>
          <a:p>
            <a:pPr marL="63500" marR="97155" indent="-635">
              <a:lnSpc>
                <a:spcPct val="105100"/>
              </a:lnSpc>
            </a:pPr>
            <a:r>
              <a:rPr dirty="0" sz="750">
                <a:latin typeface="Arial"/>
                <a:cs typeface="Arial"/>
              </a:rPr>
              <a:t>(a)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early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follicle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lineage.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provided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for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from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terminal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filament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cells,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cap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cells,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IGS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Brother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ihog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(Boi)</a:t>
            </a:r>
            <a:r>
              <a:rPr dirty="0" sz="750">
                <a:latin typeface="Arial"/>
                <a:cs typeface="Arial"/>
              </a:rPr>
              <a:t> regulates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release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sequestration.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Under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rich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diet,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cholesterol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binds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activates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negative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regulator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boi,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Hormone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receptor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96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(Hr96),</a:t>
            </a:r>
            <a:r>
              <a:rPr dirty="0" sz="750">
                <a:latin typeface="Arial"/>
                <a:cs typeface="Arial"/>
              </a:rPr>
              <a:t> allowing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release.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micro-RNA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family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mir-310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represses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release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targeting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Hr96,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Rab23,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which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functions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transport.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In</a:t>
            </a:r>
            <a:r>
              <a:rPr dirty="0" sz="750">
                <a:latin typeface="Arial"/>
                <a:cs typeface="Arial"/>
              </a:rPr>
              <a:t> canonical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extracellular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binds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its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receptor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Patched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(Ptc)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prevents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Ptc-mediated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repression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Smoothened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(Smo).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This</a:t>
            </a:r>
            <a:r>
              <a:rPr dirty="0" sz="750" spc="5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allows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Costal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(Cos),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which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interacts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with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Fused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(Fu)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Supressor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fused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(Su(fu)),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induce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proteolytic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cleavage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transcription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factor</a:t>
            </a:r>
            <a:r>
              <a:rPr dirty="0" sz="750">
                <a:latin typeface="Arial"/>
                <a:cs typeface="Arial"/>
              </a:rPr>
              <a:t> Cubitus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interruptus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(Ci),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producing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repressive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form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(Ci</a:t>
            </a:r>
            <a:r>
              <a:rPr dirty="0" baseline="38888" sz="750" spc="-15">
                <a:latin typeface="Arial"/>
                <a:cs typeface="Arial"/>
              </a:rPr>
              <a:t>R</a:t>
            </a:r>
            <a:r>
              <a:rPr dirty="0" sz="750" spc="-10">
                <a:latin typeface="Arial"/>
                <a:cs typeface="Arial"/>
              </a:rPr>
              <a:t>).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Ci</a:t>
            </a:r>
            <a:r>
              <a:rPr dirty="0" baseline="38888" sz="750">
                <a:latin typeface="Arial"/>
                <a:cs typeface="Arial"/>
              </a:rPr>
              <a:t>R</a:t>
            </a:r>
            <a:r>
              <a:rPr dirty="0" baseline="38888" sz="750" spc="1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repressor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target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gene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expression.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presence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Hh,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Smo</a:t>
            </a:r>
            <a:r>
              <a:rPr dirty="0" sz="750">
                <a:latin typeface="Arial"/>
                <a:cs typeface="Arial"/>
              </a:rPr>
              <a:t> represses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allowing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form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Ci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(Ci</a:t>
            </a:r>
            <a:r>
              <a:rPr dirty="0" baseline="38888" sz="750" spc="-15">
                <a:latin typeface="Arial"/>
                <a:cs typeface="Arial"/>
              </a:rPr>
              <a:t>A</a:t>
            </a:r>
            <a:r>
              <a:rPr dirty="0" sz="750" spc="-10">
                <a:latin typeface="Arial"/>
                <a:cs typeface="Arial"/>
              </a:rPr>
              <a:t>)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activate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target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gene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expression.</a:t>
            </a:r>
            <a:endParaRPr sz="750">
              <a:latin typeface="Arial"/>
              <a:cs typeface="Arial"/>
            </a:endParaRPr>
          </a:p>
          <a:p>
            <a:pPr marL="63500" marR="70485" indent="-635">
              <a:lnSpc>
                <a:spcPct val="105200"/>
              </a:lnSpc>
            </a:pPr>
            <a:r>
              <a:rPr dirty="0" sz="750">
                <a:latin typeface="Arial"/>
                <a:cs typeface="Arial"/>
              </a:rPr>
              <a:t>(a)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Core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components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Hippo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pathway.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When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Hippo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Hippo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(Hpo)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kinase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phosphorylates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itself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the</a:t>
            </a:r>
            <a:r>
              <a:rPr dirty="0" sz="750">
                <a:latin typeface="Arial"/>
                <a:cs typeface="Arial"/>
              </a:rPr>
              <a:t> components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kinase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cassette: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Salvador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(Sav),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which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scaffold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between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Hippo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Warts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(Wts),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well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Warts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cofactor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Mob</a:t>
            </a:r>
            <a:r>
              <a:rPr dirty="0" sz="750" spc="5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tumor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suppressor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(Mats).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activated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Warts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kinase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phosphorylates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Yorkie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(Yki)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prevents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its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nuclear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translocation.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When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kinase</a:t>
            </a:r>
            <a:r>
              <a:rPr dirty="0" sz="750">
                <a:latin typeface="Arial"/>
                <a:cs typeface="Arial"/>
              </a:rPr>
              <a:t> cassette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inactive,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Yki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enters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nucleus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transcriptional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cofactor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induce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target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gene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expression.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Yki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regulated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by</a:t>
            </a:r>
            <a:r>
              <a:rPr dirty="0" sz="750">
                <a:latin typeface="Arial"/>
                <a:cs typeface="Arial"/>
              </a:rPr>
              <a:t> the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pathway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both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transcriptionally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well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post-transcriptionally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induces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expression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cycle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gene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Cyclin</a:t>
            </a:r>
            <a:r>
              <a:rPr dirty="0" sz="750" spc="50" i="1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E</a:t>
            </a:r>
            <a:r>
              <a:rPr dirty="0" sz="750" spc="50" i="1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[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" action="ppaction://hlinksldjump"/>
              </a:rPr>
              <a:t>24</a:t>
            </a:r>
            <a:r>
              <a:rPr dirty="0" sz="750" spc="-10">
                <a:latin typeface="Arial"/>
                <a:cs typeface="Arial"/>
              </a:rPr>
              <a:t>,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 action="ppaction://hlinksldjump"/>
              </a:rPr>
              <a:t>76</a:t>
            </a:r>
            <a:r>
              <a:rPr dirty="0" sz="750" spc="-10">
                <a:latin typeface="Arial"/>
                <a:cs typeface="Arial"/>
              </a:rPr>
              <a:t>].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605"/>
              </a:spcBef>
              <a:tabLst>
                <a:tab pos="5355590" algn="l"/>
              </a:tabLst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r>
              <a:rPr dirty="0" sz="750">
                <a:latin typeface="Arial"/>
                <a:cs typeface="Arial"/>
              </a:rPr>
              <a:t>	</a:t>
            </a:r>
            <a:r>
              <a:rPr dirty="0" sz="750" spc="-10">
                <a:latin typeface="Arial"/>
                <a:cs typeface="Arial"/>
                <a:hlinkClick r:id="rId7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35900" y="1047339"/>
            <a:ext cx="3127375" cy="1790064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upstream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Lkb1-AMPK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regulate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cell </a:t>
            </a:r>
            <a:r>
              <a:rPr dirty="0" sz="1000" spc="10">
                <a:latin typeface="Times New Roman"/>
                <a:cs typeface="Times New Roman"/>
              </a:rPr>
              <a:t>polarity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23</a:t>
            </a:r>
            <a:r>
              <a:rPr dirty="0" sz="1000">
                <a:latin typeface="Times New Roman"/>
                <a:cs typeface="Times New Roman"/>
              </a:rPr>
              <a:t>]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and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represses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transcriptional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corepressor, </a:t>
            </a:r>
            <a:r>
              <a:rPr dirty="0" sz="1000" spc="-65" i="1">
                <a:latin typeface="Times New Roman"/>
                <a:cs typeface="Times New Roman"/>
              </a:rPr>
              <a:t>groucho</a:t>
            </a:r>
            <a:r>
              <a:rPr dirty="0" sz="1000" spc="95" i="1"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(</a:t>
            </a:r>
            <a:r>
              <a:rPr dirty="0" sz="1000" spc="-40" i="1">
                <a:latin typeface="Times New Roman"/>
                <a:cs typeface="Times New Roman"/>
              </a:rPr>
              <a:t>gro</a:t>
            </a:r>
            <a:r>
              <a:rPr dirty="0" sz="1000" spc="-40">
                <a:latin typeface="Times New Roman"/>
                <a:cs typeface="Times New Roman"/>
              </a:rPr>
              <a:t>)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through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phosphorylation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dpERK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18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pFCs,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active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(unphosphorylated)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form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Gro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pro- </a:t>
            </a:r>
            <a:r>
              <a:rPr dirty="0" sz="1000" spc="10">
                <a:latin typeface="Times New Roman"/>
                <a:cs typeface="Times New Roman"/>
              </a:rPr>
              <a:t>motes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Notch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signaling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differentiating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pFCs.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Interest- </a:t>
            </a:r>
            <a:r>
              <a:rPr dirty="0" sz="1000" spc="10">
                <a:latin typeface="Times New Roman"/>
                <a:cs typeface="Times New Roman"/>
              </a:rPr>
              <a:t>ingly,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phosphorylated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form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gro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persists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for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short </a:t>
            </a:r>
            <a:r>
              <a:rPr dirty="0" sz="1000">
                <a:latin typeface="Times New Roman"/>
                <a:cs typeface="Times New Roman"/>
              </a:rPr>
              <a:t>period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time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after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exit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downregu- </a:t>
            </a:r>
            <a:r>
              <a:rPr dirty="0" sz="1000">
                <a:latin typeface="Times New Roman"/>
                <a:cs typeface="Times New Roman"/>
              </a:rPr>
              <a:t>late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dpERK.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This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may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provide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these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molec- </a:t>
            </a:r>
            <a:r>
              <a:rPr dirty="0" sz="1000">
                <a:latin typeface="Times New Roman"/>
                <a:cs typeface="Times New Roman"/>
              </a:rPr>
              <a:t>ular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‘memory’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delays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differentia- </a:t>
            </a:r>
            <a:r>
              <a:rPr dirty="0" sz="1000">
                <a:latin typeface="Times New Roman"/>
                <a:cs typeface="Times New Roman"/>
              </a:rPr>
              <a:t>tion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allows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these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participate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cell </a:t>
            </a:r>
            <a:r>
              <a:rPr dirty="0" sz="1000" spc="10">
                <a:latin typeface="Times New Roman"/>
                <a:cs typeface="Times New Roman"/>
              </a:rPr>
              <a:t>replacement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or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to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increase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number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before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committing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choice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18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35903" y="2953183"/>
            <a:ext cx="3127375" cy="1644014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>
              <a:lnSpc>
                <a:spcPct val="96200"/>
              </a:lnSpc>
              <a:spcBef>
                <a:spcPts val="140"/>
              </a:spcBef>
            </a:pP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early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pFCs,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low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Wnt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promote </a:t>
            </a:r>
            <a:r>
              <a:rPr dirty="0" sz="1000">
                <a:latin typeface="Times New Roman"/>
                <a:cs typeface="Times New Roman"/>
              </a:rPr>
              <a:t>receptivity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20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stage </a:t>
            </a:r>
            <a:r>
              <a:rPr dirty="0" sz="1000" spc="10">
                <a:latin typeface="Times New Roman"/>
                <a:cs typeface="Times New Roman"/>
              </a:rPr>
              <a:t>that are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correctly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positioned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to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receive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Delta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signal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from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germline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activate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progress </a:t>
            </a:r>
            <a:r>
              <a:rPr dirty="0" sz="1000">
                <a:latin typeface="Times New Roman"/>
                <a:cs typeface="Times New Roman"/>
              </a:rPr>
              <a:t>toward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polar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fate,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whereas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not </a:t>
            </a:r>
            <a:r>
              <a:rPr dirty="0" sz="1000">
                <a:latin typeface="Times New Roman"/>
                <a:cs typeface="Times New Roman"/>
              </a:rPr>
              <a:t>receive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Delta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</a:t>
            </a:r>
            <a:r>
              <a:rPr dirty="0" sz="1000" spc="3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before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they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downregulate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Wnt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become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refractory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signals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[</a:t>
            </a:r>
            <a:r>
              <a:rPr dirty="0" sz="1000" spc="-2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20</a:t>
            </a:r>
            <a:r>
              <a:rPr dirty="0" baseline="38461" sz="975" spc="-30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 spc="-20">
                <a:latin typeface="Times New Roman"/>
                <a:cs typeface="Times New Roman"/>
              </a:rPr>
              <a:t>].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Thus, </a:t>
            </a:r>
            <a:r>
              <a:rPr dirty="0" sz="1000">
                <a:latin typeface="Times New Roman"/>
                <a:cs typeface="Times New Roman"/>
              </a:rPr>
              <a:t>Wnt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must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high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promote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self- </a:t>
            </a:r>
            <a:r>
              <a:rPr dirty="0" sz="1000">
                <a:latin typeface="Times New Roman"/>
                <a:cs typeface="Times New Roman"/>
              </a:rPr>
              <a:t>renewal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downregulated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allow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differ- </a:t>
            </a:r>
            <a:r>
              <a:rPr dirty="0" sz="1000">
                <a:latin typeface="Times New Roman"/>
                <a:cs typeface="Times New Roman"/>
              </a:rPr>
              <a:t>entiation,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suggesting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steep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gradient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Wnt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signal- </a:t>
            </a:r>
            <a:r>
              <a:rPr dirty="0" sz="1000" spc="10">
                <a:latin typeface="Times New Roman"/>
                <a:cs typeface="Times New Roman"/>
              </a:rPr>
              <a:t>ing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is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important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controlling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FSC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number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and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position.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35900" y="4712863"/>
            <a:ext cx="3127375" cy="472376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Second,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Hedgehog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(Hh)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controls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proliferation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differentiation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4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</a:t>
            </a:r>
            <a:r>
              <a:rPr dirty="0" sz="1000" spc="4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regulating </a:t>
            </a:r>
            <a:r>
              <a:rPr dirty="0" sz="1000">
                <a:latin typeface="Times New Roman"/>
                <a:cs typeface="Times New Roman"/>
              </a:rPr>
              <a:t>Yorkie</a:t>
            </a:r>
            <a:r>
              <a:rPr dirty="0" sz="1000" spc="4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(Yki),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downstream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effector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4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Hippo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pathway,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leading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Yki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nuclear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accumulation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activation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target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genes,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like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-10" i="1">
                <a:latin typeface="Times New Roman"/>
                <a:cs typeface="Times New Roman"/>
              </a:rPr>
              <a:t>Cyclin</a:t>
            </a:r>
            <a:r>
              <a:rPr dirty="0" sz="1000" spc="240" i="1">
                <a:latin typeface="Times New Roman"/>
                <a:cs typeface="Times New Roman"/>
              </a:rPr>
              <a:t> </a:t>
            </a:r>
            <a:r>
              <a:rPr dirty="0" sz="1000" spc="100" i="1">
                <a:latin typeface="Times New Roman"/>
                <a:cs typeface="Times New Roman"/>
              </a:rPr>
              <a:t>E</a:t>
            </a:r>
            <a:r>
              <a:rPr dirty="0" sz="1000" spc="240" i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Figure</a:t>
            </a:r>
            <a:r>
              <a:rPr dirty="0" sz="1000" spc="24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dirty="0" sz="1000" spc="-25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3</a:t>
            </a:r>
            <a:r>
              <a:rPr dirty="0" sz="1000" spc="-25">
                <a:latin typeface="Times New Roman"/>
                <a:cs typeface="Times New Roman"/>
              </a:rPr>
              <a:t>)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24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ligand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produced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cap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cells,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terminal </a:t>
            </a:r>
            <a:r>
              <a:rPr dirty="0" sz="1000" spc="10">
                <a:latin typeface="Times New Roman"/>
                <a:cs typeface="Times New Roman"/>
              </a:rPr>
              <a:t>filament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cells,</a:t>
            </a:r>
            <a:r>
              <a:rPr dirty="0" sz="1000" spc="10">
                <a:latin typeface="Times New Roman"/>
                <a:cs typeface="Times New Roman"/>
              </a:rPr>
              <a:t> and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IGS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0">
                <a:latin typeface="Times New Roman"/>
                <a:cs typeface="Times New Roman"/>
              </a:rPr>
              <a:t> in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0">
                <a:latin typeface="Times New Roman"/>
                <a:cs typeface="Times New Roman"/>
              </a:rPr>
              <a:t> gradient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that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decreases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an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anterior-to-posterior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direction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19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25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RNAi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knock- </a:t>
            </a:r>
            <a:r>
              <a:rPr dirty="0" sz="1000">
                <a:latin typeface="Times New Roman"/>
                <a:cs typeface="Times New Roman"/>
              </a:rPr>
              <a:t>down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70">
                <a:latin typeface="Times New Roman"/>
                <a:cs typeface="Times New Roman"/>
              </a:rPr>
              <a:t> Hh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either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cap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terminal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filament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cells </a:t>
            </a:r>
            <a:r>
              <a:rPr dirty="0" sz="1000" spc="10">
                <a:latin typeface="Times New Roman"/>
                <a:cs typeface="Times New Roman"/>
              </a:rPr>
              <a:t>or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IGS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causes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follicle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formation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phenotypes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19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26</a:t>
            </a:r>
            <a:r>
              <a:rPr dirty="0" sz="1000" spc="-10">
                <a:latin typeface="Times New Roman"/>
                <a:cs typeface="Times New Roman"/>
              </a:rPr>
              <a:t>], </a:t>
            </a:r>
            <a:r>
              <a:rPr dirty="0" sz="1000">
                <a:latin typeface="Times New Roman"/>
                <a:cs typeface="Times New Roman"/>
              </a:rPr>
              <a:t>indicating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required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multiple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sources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for </a:t>
            </a:r>
            <a:r>
              <a:rPr dirty="0" sz="1000">
                <a:latin typeface="Times New Roman"/>
                <a:cs typeface="Times New Roman"/>
              </a:rPr>
              <a:t>optimal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performance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tissue.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cap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terminal </a:t>
            </a:r>
            <a:r>
              <a:rPr dirty="0" sz="1000">
                <a:latin typeface="Times New Roman"/>
                <a:cs typeface="Times New Roman"/>
              </a:rPr>
              <a:t>filament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cells,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release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apical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surface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4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4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inhibited</a:t>
            </a:r>
            <a:r>
              <a:rPr dirty="0" sz="1000" spc="4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4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transmembrane</a:t>
            </a:r>
            <a:r>
              <a:rPr dirty="0" sz="1000" spc="45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protein, </a:t>
            </a:r>
            <a:r>
              <a:rPr dirty="0" sz="1000">
                <a:latin typeface="Times New Roman"/>
                <a:cs typeface="Times New Roman"/>
              </a:rPr>
              <a:t>Brother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ihog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(Boi)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26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This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counteracted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cho- </a:t>
            </a:r>
            <a:r>
              <a:rPr dirty="0" sz="1000">
                <a:latin typeface="Times New Roman"/>
                <a:cs typeface="Times New Roman"/>
              </a:rPr>
              <a:t>lesterol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diet,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which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binds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nuclear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hormone, </a:t>
            </a:r>
            <a:r>
              <a:rPr dirty="0" sz="1000" spc="10">
                <a:latin typeface="Times New Roman"/>
                <a:cs typeface="Times New Roman"/>
              </a:rPr>
              <a:t>Hr96 in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cap and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terminal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filament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cells and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stimulates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release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Boi,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thus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helping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coordinate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egg </a:t>
            </a:r>
            <a:r>
              <a:rPr dirty="0" sz="1000">
                <a:latin typeface="Times New Roman"/>
                <a:cs typeface="Times New Roman"/>
              </a:rPr>
              <a:t>production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nutrient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availability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27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mir-</a:t>
            </a:r>
            <a:r>
              <a:rPr dirty="0" sz="1000" spc="-25">
                <a:latin typeface="Times New Roman"/>
                <a:cs typeface="Times New Roman"/>
              </a:rPr>
              <a:t>310 </a:t>
            </a:r>
            <a:r>
              <a:rPr dirty="0" sz="1000">
                <a:latin typeface="Times New Roman"/>
                <a:cs typeface="Times New Roman"/>
              </a:rPr>
              <a:t>family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microRNAs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also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help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coordinate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response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dietary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cues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repressing </a:t>
            </a:r>
            <a:r>
              <a:rPr dirty="0" sz="1000">
                <a:latin typeface="Times New Roman"/>
                <a:cs typeface="Times New Roman"/>
              </a:rPr>
              <a:t>Hr96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vesicle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trafficking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ligand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28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gradient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ligand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availability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produces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steep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gradi- </a:t>
            </a:r>
            <a:r>
              <a:rPr dirty="0" sz="1000">
                <a:latin typeface="Times New Roman"/>
                <a:cs typeface="Times New Roman"/>
              </a:rPr>
              <a:t>ent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activity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lineage,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high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rapidly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decreasing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newly </a:t>
            </a:r>
            <a:r>
              <a:rPr dirty="0" sz="1000">
                <a:latin typeface="Times New Roman"/>
                <a:cs typeface="Times New Roman"/>
              </a:rPr>
              <a:t>produced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20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29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30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regulates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early </a:t>
            </a:r>
            <a:r>
              <a:rPr dirty="0" sz="1000" spc="60">
                <a:latin typeface="Times New Roman"/>
                <a:cs typeface="Times New Roman"/>
              </a:rPr>
              <a:t>pFC</a:t>
            </a:r>
            <a:r>
              <a:rPr dirty="0" sz="1000" spc="15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differentiation</a:t>
            </a:r>
            <a:r>
              <a:rPr dirty="0" sz="1000" spc="16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through</a:t>
            </a:r>
            <a:r>
              <a:rPr dirty="0" sz="1000" spc="15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5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network</a:t>
            </a:r>
            <a:r>
              <a:rPr dirty="0" sz="1000" spc="15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55"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mutually </a:t>
            </a:r>
            <a:r>
              <a:rPr dirty="0" sz="1000">
                <a:latin typeface="Times New Roman"/>
                <a:cs typeface="Times New Roman"/>
              </a:rPr>
              <a:t>repressive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interactions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two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transcription</a:t>
            </a:r>
            <a:r>
              <a:rPr dirty="0" sz="1000" spc="140"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factors, </a:t>
            </a:r>
            <a:r>
              <a:rPr dirty="0" sz="1000" spc="-10" i="1">
                <a:latin typeface="Times New Roman"/>
                <a:cs typeface="Times New Roman"/>
              </a:rPr>
              <a:t>castor</a:t>
            </a:r>
            <a:r>
              <a:rPr dirty="0" sz="1000" spc="180" i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-45" i="1">
                <a:latin typeface="Times New Roman"/>
                <a:cs typeface="Times New Roman"/>
              </a:rPr>
              <a:t>eyes</a:t>
            </a:r>
            <a:r>
              <a:rPr dirty="0" sz="1000" spc="180" i="1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absent</a:t>
            </a:r>
            <a:r>
              <a:rPr dirty="0" sz="1000" spc="175" i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31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32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However,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gradient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 spc="60">
                <a:latin typeface="Times New Roman"/>
                <a:cs typeface="Times New Roman"/>
              </a:rPr>
              <a:t>Hh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activity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appears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important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for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spatial </a:t>
            </a:r>
            <a:r>
              <a:rPr dirty="0" sz="1000" spc="10">
                <a:latin typeface="Times New Roman"/>
                <a:cs typeface="Times New Roman"/>
              </a:rPr>
              <a:t>patterning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pFC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fate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[</a:t>
            </a:r>
            <a:r>
              <a:rPr dirty="0" sz="1000" spc="1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33</a:t>
            </a:r>
            <a:r>
              <a:rPr dirty="0" sz="1000" spc="10">
                <a:latin typeface="Times New Roman"/>
                <a:cs typeface="Times New Roman"/>
              </a:rPr>
              <a:t>].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These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observations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indicate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regulates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production,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FSC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03252" y="1047374"/>
            <a:ext cx="3127375" cy="1790064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 indent="-635">
              <a:lnSpc>
                <a:spcPct val="96200"/>
              </a:lnSpc>
              <a:spcBef>
                <a:spcPts val="140"/>
              </a:spcBef>
            </a:pPr>
            <a:r>
              <a:rPr dirty="0" sz="1000" spc="10">
                <a:latin typeface="Times New Roman"/>
                <a:cs typeface="Times New Roman"/>
              </a:rPr>
              <a:t>self-renewal,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early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pFC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differentiation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but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is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unlikely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play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direct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role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specification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FSC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number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or </a:t>
            </a:r>
            <a:r>
              <a:rPr dirty="0" sz="1000" spc="10">
                <a:latin typeface="Times New Roman"/>
                <a:cs typeface="Times New Roman"/>
              </a:rPr>
              <a:t>position.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Interestingly,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several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studies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suggest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that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signaling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45">
                <a:latin typeface="Times New Roman"/>
                <a:cs typeface="Times New Roman"/>
              </a:rPr>
              <a:t> the FSC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does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not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function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via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 </a:t>
            </a:r>
            <a:r>
              <a:rPr dirty="0" sz="1000" spc="5">
                <a:latin typeface="Times New Roman"/>
                <a:cs typeface="Times New Roman"/>
              </a:rPr>
              <a:t>canonical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pathway: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mastermind,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which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is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usually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Notch</a:t>
            </a:r>
            <a:r>
              <a:rPr dirty="0" sz="1000" spc="10">
                <a:latin typeface="Times New Roman"/>
                <a:cs typeface="Times New Roman"/>
              </a:rPr>
              <a:t> signaling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component,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is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positive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regulator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signaling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FSCs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[</a:t>
            </a:r>
            <a:r>
              <a:rPr dirty="0" sz="1000" spc="-5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34</a:t>
            </a:r>
            <a:r>
              <a:rPr dirty="0" sz="1000" spc="-5">
                <a:latin typeface="Times New Roman"/>
                <a:cs typeface="Times New Roman"/>
              </a:rPr>
              <a:t>],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and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signaling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FSC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(but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not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pFCs)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is </a:t>
            </a:r>
            <a:r>
              <a:rPr dirty="0" sz="1000" spc="40">
                <a:latin typeface="Times New Roman"/>
                <a:cs typeface="Times New Roman"/>
              </a:rPr>
              <a:t>independent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fused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[</a:t>
            </a:r>
            <a:r>
              <a:rPr dirty="0" sz="1000" spc="-5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35</a:t>
            </a:r>
            <a:r>
              <a:rPr dirty="0" sz="1000" spc="-5">
                <a:latin typeface="Times New Roman"/>
                <a:cs typeface="Times New Roman"/>
              </a:rPr>
              <a:t>].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addition,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some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types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signaling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FSC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lineage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appear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independent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 </a:t>
            </a:r>
            <a:r>
              <a:rPr dirty="0" sz="1000" spc="10">
                <a:latin typeface="Times New Roman"/>
                <a:cs typeface="Times New Roman"/>
              </a:rPr>
              <a:t>Smo</a:t>
            </a:r>
            <a:r>
              <a:rPr dirty="0" sz="1000">
                <a:latin typeface="Times New Roman"/>
                <a:cs typeface="Times New Roman"/>
              </a:rPr>
              <a:t>   </a:t>
            </a:r>
            <a:r>
              <a:rPr dirty="0" sz="1000" spc="-15">
                <a:latin typeface="Times New Roman"/>
                <a:cs typeface="Times New Roman"/>
              </a:rPr>
              <a:t>[</a:t>
            </a:r>
            <a:r>
              <a:rPr dirty="0" sz="1000" spc="-15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36</a:t>
            </a:r>
            <a:r>
              <a:rPr dirty="0" baseline="38461" sz="975" spc="-22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 spc="-15">
                <a:latin typeface="Times New Roman"/>
                <a:cs typeface="Times New Roman"/>
              </a:rPr>
              <a:t>].</a:t>
            </a:r>
            <a:r>
              <a:rPr dirty="0" sz="1000">
                <a:latin typeface="Times New Roman"/>
                <a:cs typeface="Times New Roman"/>
              </a:rPr>
              <a:t>   </a:t>
            </a:r>
            <a:r>
              <a:rPr dirty="0" sz="1000" spc="35">
                <a:latin typeface="Times New Roman"/>
                <a:cs typeface="Times New Roman"/>
              </a:rPr>
              <a:t>Further,</a:t>
            </a:r>
            <a:r>
              <a:rPr dirty="0" sz="1000">
                <a:latin typeface="Times New Roman"/>
                <a:cs typeface="Times New Roman"/>
              </a:rPr>
              <a:t>   </a:t>
            </a:r>
            <a:r>
              <a:rPr dirty="0" sz="1000" spc="30">
                <a:latin typeface="Times New Roman"/>
                <a:cs typeface="Times New Roman"/>
              </a:rPr>
              <a:t>unlike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50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embryogenesis,</a:t>
            </a:r>
            <a:r>
              <a:rPr dirty="0" sz="1000" spc="509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signaling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does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not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interact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with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Wingless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signaling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the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FSC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[</a:t>
            </a:r>
            <a:r>
              <a:rPr dirty="0" sz="1000" spc="-5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30</a:t>
            </a:r>
            <a:r>
              <a:rPr dirty="0" sz="1000" spc="-5">
                <a:latin typeface="Times New Roman"/>
                <a:cs typeface="Times New Roman"/>
              </a:rPr>
              <a:t>].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03257" y="2953183"/>
            <a:ext cx="3127375" cy="42837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Third,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cooperates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JAK-</a:t>
            </a:r>
            <a:r>
              <a:rPr dirty="0" sz="1000" spc="60">
                <a:latin typeface="Times New Roman"/>
                <a:cs typeface="Times New Roman"/>
              </a:rPr>
              <a:t>STAT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sig- </a:t>
            </a:r>
            <a:r>
              <a:rPr dirty="0" sz="1000">
                <a:latin typeface="Times New Roman"/>
                <a:cs typeface="Times New Roman"/>
              </a:rPr>
              <a:t>naling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specify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polar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stalk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fates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5" action="ppaction://hlinksldjump"/>
              </a:rPr>
              <a:t>Figure</a:t>
            </a:r>
            <a:r>
              <a:rPr dirty="0" sz="1000" spc="300">
                <a:solidFill>
                  <a:srgbClr val="00689C"/>
                </a:solidFill>
                <a:latin typeface="Times New Roman"/>
                <a:cs typeface="Times New Roman"/>
                <a:hlinkClick r:id="rId5" action="ppaction://hlinksldjump"/>
              </a:rPr>
              <a:t> </a:t>
            </a:r>
            <a:r>
              <a:rPr dirty="0" sz="1000" spc="-25">
                <a:solidFill>
                  <a:srgbClr val="00689C"/>
                </a:solidFill>
                <a:latin typeface="Times New Roman"/>
                <a:cs typeface="Times New Roman"/>
                <a:hlinkClick r:id="rId5" action="ppaction://hlinksldjump"/>
              </a:rPr>
              <a:t>4</a:t>
            </a:r>
            <a:r>
              <a:rPr dirty="0" sz="1000" spc="-25">
                <a:latin typeface="Times New Roman"/>
                <a:cs typeface="Times New Roman"/>
              </a:rPr>
              <a:t>).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required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self-</a:t>
            </a:r>
            <a:r>
              <a:rPr dirty="0" sz="1000" spc="-10">
                <a:latin typeface="Times New Roman"/>
                <a:cs typeface="Times New Roman"/>
              </a:rPr>
              <a:t>renewal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14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34</a:t>
            </a:r>
            <a:r>
              <a:rPr dirty="0" sz="1000">
                <a:latin typeface="Times New Roman"/>
                <a:cs typeface="Times New Roman"/>
              </a:rPr>
              <a:t>]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but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provides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earliest-known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differentiation </a:t>
            </a:r>
            <a:r>
              <a:rPr dirty="0" sz="1000">
                <a:latin typeface="Times New Roman"/>
                <a:cs typeface="Times New Roman"/>
              </a:rPr>
              <a:t>signal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20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37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38</a:t>
            </a:r>
            <a:r>
              <a:rPr dirty="0" sz="1000" spc="-10">
                <a:latin typeface="Times New Roman"/>
                <a:cs typeface="Times New Roman"/>
              </a:rPr>
              <a:t>],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constitutive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activation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causes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increased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rate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loss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niche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34</a:t>
            </a:r>
            <a:r>
              <a:rPr dirty="0" sz="1000">
                <a:latin typeface="Times New Roman"/>
                <a:cs typeface="Times New Roman"/>
              </a:rPr>
              <a:t>],</a:t>
            </a:r>
            <a:r>
              <a:rPr dirty="0" sz="1000" spc="4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presumably</a:t>
            </a:r>
            <a:r>
              <a:rPr dirty="0" sz="1000" spc="48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due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48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premature</a:t>
            </a:r>
            <a:r>
              <a:rPr dirty="0" sz="1000" spc="4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differentiation.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A</a:t>
            </a:r>
            <a:r>
              <a:rPr dirty="0" sz="1000">
                <a:latin typeface="Times New Roman"/>
                <a:cs typeface="Times New Roman"/>
              </a:rPr>
              <a:t> subset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newly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produced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low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Wnt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high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fringe</a:t>
            </a:r>
            <a:r>
              <a:rPr dirty="0" sz="1000" spc="235" i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expression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receive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a</a:t>
            </a:r>
            <a:r>
              <a:rPr dirty="0" sz="1000">
                <a:latin typeface="Times New Roman"/>
                <a:cs typeface="Times New Roman"/>
              </a:rPr>
              <a:t> Delta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anterior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surface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cyst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moving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into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Region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2b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14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20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38–41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This </a:t>
            </a:r>
            <a:r>
              <a:rPr dirty="0" sz="1000">
                <a:latin typeface="Times New Roman"/>
                <a:cs typeface="Times New Roman"/>
              </a:rPr>
              <a:t>initiates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program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differentiation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toward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polar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which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polar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selected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cluster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4–6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‘polar-</a:t>
            </a:r>
            <a:r>
              <a:rPr dirty="0" sz="1000">
                <a:latin typeface="Times New Roman"/>
                <a:cs typeface="Times New Roman"/>
              </a:rPr>
              <a:t>fated’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cells.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cyst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begins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bud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from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germarium,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polar-fated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secrete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JAK-</a:t>
            </a:r>
            <a:r>
              <a:rPr dirty="0" sz="1000" spc="45">
                <a:latin typeface="Times New Roman"/>
                <a:cs typeface="Times New Roman"/>
              </a:rPr>
              <a:t>STAT </a:t>
            </a:r>
            <a:r>
              <a:rPr dirty="0" sz="1000">
                <a:latin typeface="Times New Roman"/>
                <a:cs typeface="Times New Roman"/>
              </a:rPr>
              <a:t>signal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induce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nearby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differentiate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into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stalk </a:t>
            </a:r>
            <a:r>
              <a:rPr dirty="0" sz="1000" spc="10">
                <a:latin typeface="Times New Roman"/>
                <a:cs typeface="Times New Roman"/>
              </a:rPr>
              <a:t>cells,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which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then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contribute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to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establishment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polar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on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posterior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surface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next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younger </a:t>
            </a:r>
            <a:r>
              <a:rPr dirty="0" sz="1000">
                <a:latin typeface="Times New Roman"/>
                <a:cs typeface="Times New Roman"/>
              </a:rPr>
              <a:t>cyst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42–44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Within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cluster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polar-fated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cells,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one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becomes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refractory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signaling,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resistant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to </a:t>
            </a:r>
            <a:r>
              <a:rPr dirty="0" sz="1000">
                <a:latin typeface="Times New Roman"/>
                <a:cs typeface="Times New Roman"/>
              </a:rPr>
              <a:t>apoptosis,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4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upregulates</a:t>
            </a:r>
            <a:r>
              <a:rPr dirty="0" sz="1000" spc="4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Delta.</a:t>
            </a:r>
            <a:r>
              <a:rPr dirty="0" sz="1000" spc="4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This</a:t>
            </a:r>
            <a:r>
              <a:rPr dirty="0" sz="1000" spc="4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activates</a:t>
            </a:r>
            <a:r>
              <a:rPr dirty="0" sz="1000" spc="42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high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neighboring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polar-fated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cell,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while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remaining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are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eliminated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by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apoptosis,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leaving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a</a:t>
            </a:r>
            <a:r>
              <a:rPr dirty="0" sz="1000">
                <a:latin typeface="Times New Roman"/>
                <a:cs typeface="Times New Roman"/>
              </a:rPr>
              <a:t> single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pair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polar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on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anterior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surface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cyst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Stage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5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45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46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50">
                <a:latin typeface="Times New Roman"/>
                <a:cs typeface="Times New Roman"/>
              </a:rPr>
              <a:t> In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way,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initiates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a</a:t>
            </a:r>
            <a:r>
              <a:rPr dirty="0" sz="1000">
                <a:latin typeface="Times New Roman"/>
                <a:cs typeface="Times New Roman"/>
              </a:rPr>
              <a:t> stepwise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chain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reaction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events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ensures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polar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stalk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formed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correct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time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place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on </a:t>
            </a:r>
            <a:r>
              <a:rPr dirty="0" sz="1000">
                <a:latin typeface="Times New Roman"/>
                <a:cs typeface="Times New Roman"/>
              </a:rPr>
              <a:t>two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adjacent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follicles.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adopt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either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fate </a:t>
            </a:r>
            <a:r>
              <a:rPr dirty="0" sz="1000" spc="10">
                <a:latin typeface="Times New Roman"/>
                <a:cs typeface="Times New Roman"/>
              </a:rPr>
              <a:t>differentiate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into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main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body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follicle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cells.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03264" y="7352383"/>
            <a:ext cx="3126740" cy="208407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No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inductive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cues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main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body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have </a:t>
            </a:r>
            <a:r>
              <a:rPr dirty="0" sz="1000" spc="50">
                <a:latin typeface="Times New Roman"/>
                <a:cs typeface="Times New Roman"/>
              </a:rPr>
              <a:t>been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identified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thus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far,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suggesting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it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may</a:t>
            </a:r>
            <a:r>
              <a:rPr dirty="0" sz="1000" spc="35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a</a:t>
            </a:r>
            <a:r>
              <a:rPr dirty="0" sz="1000">
                <a:latin typeface="Times New Roman"/>
                <a:cs typeface="Times New Roman"/>
              </a:rPr>
              <a:t> default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directed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toward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polar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or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stalk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fates.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antagonizes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JAK- </a:t>
            </a:r>
            <a:r>
              <a:rPr dirty="0" sz="1000" spc="60">
                <a:latin typeface="Times New Roman"/>
                <a:cs typeface="Times New Roman"/>
              </a:rPr>
              <a:t>STAT</a:t>
            </a:r>
            <a:r>
              <a:rPr dirty="0" sz="1000" spc="3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3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3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epithelium</a:t>
            </a:r>
            <a:r>
              <a:rPr dirty="0" sz="1000" spc="3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6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Notch </a:t>
            </a:r>
            <a:r>
              <a:rPr dirty="0" sz="1000">
                <a:latin typeface="Times New Roman"/>
                <a:cs typeface="Times New Roman"/>
              </a:rPr>
              <a:t>mutant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main</a:t>
            </a:r>
            <a:r>
              <a:rPr dirty="0" sz="1000" spc="4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body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40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exhibit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nuclear</a:t>
            </a:r>
            <a:r>
              <a:rPr dirty="0" sz="1000" spc="409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accumulation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Stat,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so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may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help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maintain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this </a:t>
            </a:r>
            <a:r>
              <a:rPr dirty="0" sz="1000">
                <a:latin typeface="Times New Roman"/>
                <a:cs typeface="Times New Roman"/>
              </a:rPr>
              <a:t>default</a:t>
            </a:r>
            <a:r>
              <a:rPr dirty="0" sz="1000" spc="4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4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inhibiting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JAK-</a:t>
            </a:r>
            <a:r>
              <a:rPr dirty="0" sz="1000" spc="60">
                <a:latin typeface="Times New Roman"/>
                <a:cs typeface="Times New Roman"/>
              </a:rPr>
              <a:t>STAT</a:t>
            </a:r>
            <a:r>
              <a:rPr dirty="0" sz="1000" spc="4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47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[</a:t>
            </a:r>
            <a:r>
              <a:rPr dirty="0" sz="1000" spc="-2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43</a:t>
            </a:r>
            <a:r>
              <a:rPr dirty="0" sz="1000" spc="-20">
                <a:latin typeface="Times New Roman"/>
                <a:cs typeface="Times New Roman"/>
              </a:rPr>
              <a:t>]. </a:t>
            </a:r>
            <a:r>
              <a:rPr dirty="0" sz="1000">
                <a:latin typeface="Times New Roman"/>
                <a:cs typeface="Times New Roman"/>
              </a:rPr>
              <a:t>However,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main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body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high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enough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activate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reporters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such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Su(H)-LacZ</a:t>
            </a:r>
            <a:r>
              <a:rPr dirty="0" sz="1000" spc="300" i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or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 spc="-10" i="1">
                <a:latin typeface="Times New Roman"/>
                <a:cs typeface="Times New Roman"/>
              </a:rPr>
              <a:t>m7-</a:t>
            </a:r>
            <a:r>
              <a:rPr dirty="0" sz="1000" i="1">
                <a:latin typeface="Times New Roman"/>
                <a:cs typeface="Times New Roman"/>
              </a:rPr>
              <a:t>LacZ</a:t>
            </a:r>
            <a:r>
              <a:rPr dirty="0" sz="1000" spc="300" i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18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20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43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Indeed,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even </a:t>
            </a:r>
            <a:r>
              <a:rPr dirty="0" sz="1000">
                <a:latin typeface="Times New Roman"/>
                <a:cs typeface="Times New Roman"/>
              </a:rPr>
              <a:t>overexpression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constitutively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active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intra- </a:t>
            </a:r>
            <a:r>
              <a:rPr dirty="0" sz="1000">
                <a:latin typeface="Times New Roman"/>
                <a:cs typeface="Times New Roman"/>
              </a:rPr>
              <a:t>cellular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domain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sufficient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activate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i="1">
                <a:latin typeface="Times New Roman"/>
                <a:cs typeface="Times New Roman"/>
              </a:rPr>
              <a:t>Su(H)-LacZ</a:t>
            </a:r>
            <a:r>
              <a:rPr dirty="0" sz="1000" spc="75" i="1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all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main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body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stalk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18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20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Thus,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it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may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be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37139" y="428962"/>
            <a:ext cx="2367915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>
                <a:latin typeface="Arial"/>
                <a:cs typeface="Arial"/>
              </a:rPr>
              <a:t>Signaling</a:t>
            </a:r>
            <a:r>
              <a:rPr dirty="0" sz="800" spc="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FSC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lineage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Rust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Nystul</a:t>
            </a:r>
            <a:r>
              <a:rPr dirty="0" sz="800" spc="240">
                <a:latin typeface="Arial"/>
                <a:cs typeface="Arial"/>
              </a:rPr>
              <a:t>  </a:t>
            </a:r>
            <a:r>
              <a:rPr dirty="0" sz="800" spc="-25">
                <a:latin typeface="Arial"/>
                <a:cs typeface="Arial"/>
              </a:rPr>
              <a:t>43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774001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761300" y="9568491"/>
            <a:ext cx="104965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Arial"/>
                <a:cs typeface="Arial"/>
                <a:hlinkClick r:id="rId6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847299" y="9568491"/>
            <a:ext cx="225742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45900" y="7352377"/>
            <a:ext cx="3127375" cy="76454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 indent="-635">
              <a:lnSpc>
                <a:spcPct val="963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these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Notch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reporters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effective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main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body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or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additional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mechanisms, </a:t>
            </a:r>
            <a:r>
              <a:rPr dirty="0" sz="1000">
                <a:latin typeface="Times New Roman"/>
                <a:cs typeface="Times New Roman"/>
              </a:rPr>
              <a:t>such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regulation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endocytic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trafficking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Notch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ligand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46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47</a:t>
            </a:r>
            <a:r>
              <a:rPr dirty="0" sz="1000">
                <a:latin typeface="Times New Roman"/>
                <a:cs typeface="Times New Roman"/>
              </a:rPr>
              <a:t>]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or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through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interactions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with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Gro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18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>
                <a:latin typeface="Times New Roman"/>
                <a:cs typeface="Times New Roman"/>
              </a:rPr>
              <a:t>]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attenuate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Notch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signaling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these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cells.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71300" y="8220282"/>
            <a:ext cx="3076575" cy="12160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>
              <a:lnSpc>
                <a:spcPts val="1285"/>
              </a:lnSpc>
              <a:spcBef>
                <a:spcPts val="95"/>
              </a:spcBef>
            </a:pPr>
            <a:r>
              <a:rPr dirty="0" sz="1100" spc="20">
                <a:latin typeface="Arial"/>
                <a:cs typeface="Arial"/>
              </a:rPr>
              <a:t>Proliferation</a:t>
            </a:r>
            <a:r>
              <a:rPr dirty="0" sz="1100" spc="125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in</a:t>
            </a:r>
            <a:r>
              <a:rPr dirty="0" sz="1100" spc="120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the</a:t>
            </a:r>
            <a:r>
              <a:rPr dirty="0" sz="1100" spc="120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FSC</a:t>
            </a:r>
            <a:r>
              <a:rPr dirty="0" sz="1100" spc="12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lineage</a:t>
            </a: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ct val="96200"/>
              </a:lnSpc>
              <a:spcBef>
                <a:spcPts val="10"/>
              </a:spcBef>
            </a:pP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proliferation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must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tightly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controlled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so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production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new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matches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rate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new </a:t>
            </a:r>
            <a:r>
              <a:rPr dirty="0" sz="1000" spc="10">
                <a:latin typeface="Times New Roman"/>
                <a:cs typeface="Times New Roman"/>
              </a:rPr>
              <a:t>cysts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entering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follicle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epithelium.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This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coordination </a:t>
            </a:r>
            <a:r>
              <a:rPr dirty="0" sz="1000">
                <a:latin typeface="Times New Roman"/>
                <a:cs typeface="Times New Roman"/>
              </a:rPr>
              <a:t>between</a:t>
            </a:r>
            <a:r>
              <a:rPr dirty="0" sz="1000" spc="40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4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germ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4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4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lineages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was </a:t>
            </a:r>
            <a:r>
              <a:rPr dirty="0" sz="1000">
                <a:latin typeface="Times New Roman"/>
                <a:cs typeface="Times New Roman"/>
              </a:rPr>
              <a:t>revealed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studies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insulin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signaling,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which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found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that </a:t>
            </a:r>
            <a:r>
              <a:rPr dirty="0" sz="1000">
                <a:latin typeface="Times New Roman"/>
                <a:cs typeface="Times New Roman"/>
              </a:rPr>
              <a:t>loss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insulin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receptor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GSCs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causes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decrease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GSC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proliferation,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4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induces</a:t>
            </a:r>
            <a:r>
              <a:rPr dirty="0" sz="1000" spc="14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 spc="-20">
                <a:latin typeface="Times New Roman"/>
                <a:cs typeface="Times New Roman"/>
              </a:rPr>
              <a:t>non-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13252" y="7352382"/>
            <a:ext cx="3126740" cy="208407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 indent="-635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autonomous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decrease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proliferation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48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Within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lineage,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there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distinct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modes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regulation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FSC,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pFC,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main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body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populations. </a:t>
            </a:r>
            <a:r>
              <a:rPr dirty="0" sz="1000">
                <a:latin typeface="Times New Roman"/>
                <a:cs typeface="Times New Roman"/>
              </a:rPr>
              <a:t>Specifically,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proliferation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regulated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Wnt-</a:t>
            </a:r>
            <a:r>
              <a:rPr dirty="0" sz="1000" spc="55">
                <a:latin typeface="Times New Roman"/>
                <a:cs typeface="Times New Roman"/>
              </a:rPr>
              <a:t>EGFR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 spc="55">
                <a:latin typeface="Times New Roman"/>
                <a:cs typeface="Times New Roman"/>
              </a:rPr>
              <a:t>Hh-</a:t>
            </a:r>
            <a:r>
              <a:rPr dirty="0" sz="1000">
                <a:latin typeface="Times New Roman"/>
                <a:cs typeface="Times New Roman"/>
              </a:rPr>
              <a:t>Hippo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networks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described </a:t>
            </a:r>
            <a:r>
              <a:rPr dirty="0" sz="1000">
                <a:latin typeface="Times New Roman"/>
                <a:cs typeface="Times New Roman"/>
              </a:rPr>
              <a:t>above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well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BMP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TOR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49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50</a:t>
            </a:r>
            <a:r>
              <a:rPr dirty="0" sz="1000" spc="-10">
                <a:latin typeface="Times New Roman"/>
                <a:cs typeface="Times New Roman"/>
              </a:rPr>
              <a:t>], </a:t>
            </a:r>
            <a:r>
              <a:rPr dirty="0" sz="1000">
                <a:latin typeface="Times New Roman"/>
                <a:cs typeface="Times New Roman"/>
              </a:rPr>
              <a:t>whereas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appear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require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Wnt,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EGFR, </a:t>
            </a:r>
            <a:r>
              <a:rPr dirty="0" sz="1000">
                <a:latin typeface="Times New Roman"/>
                <a:cs typeface="Times New Roman"/>
              </a:rPr>
              <a:t>or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TOR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4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4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proliferation.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Indeed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Wnt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and </a:t>
            </a:r>
            <a:r>
              <a:rPr dirty="0" sz="1000" spc="75">
                <a:latin typeface="Times New Roman"/>
                <a:cs typeface="Times New Roman"/>
              </a:rPr>
              <a:t>EGFR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active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early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pFCs,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though </a:t>
            </a:r>
            <a:r>
              <a:rPr dirty="0" sz="1000" spc="75">
                <a:latin typeface="Times New Roman"/>
                <a:cs typeface="Times New Roman"/>
              </a:rPr>
              <a:t>EGFR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becomes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detectable</a:t>
            </a:r>
            <a:r>
              <a:rPr dirty="0" sz="1000" spc="3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again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starting</a:t>
            </a:r>
            <a:r>
              <a:rPr dirty="0" sz="1000" spc="38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Region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3.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However,</a:t>
            </a:r>
            <a:r>
              <a:rPr dirty="0" sz="1000" spc="3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Endosomal</a:t>
            </a:r>
            <a:r>
              <a:rPr dirty="0" sz="1000" spc="3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Sorting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Complex </a:t>
            </a:r>
            <a:r>
              <a:rPr dirty="0" sz="1000">
                <a:latin typeface="Times New Roman"/>
                <a:cs typeface="Times New Roman"/>
              </a:rPr>
              <a:t>Required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Transport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(ESCRT)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machinery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has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been </a:t>
            </a:r>
            <a:r>
              <a:rPr dirty="0" sz="1000">
                <a:latin typeface="Times New Roman"/>
                <a:cs typeface="Times New Roman"/>
              </a:rPr>
              <a:t>shown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regulate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proliferation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pFCs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but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main </a:t>
            </a:r>
            <a:r>
              <a:rPr dirty="0" sz="1000">
                <a:latin typeface="Times New Roman"/>
                <a:cs typeface="Times New Roman"/>
              </a:rPr>
              <a:t>body</a:t>
            </a:r>
            <a:r>
              <a:rPr dirty="0" sz="1000" spc="12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12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outside</a:t>
            </a:r>
            <a:r>
              <a:rPr dirty="0" sz="1000" spc="12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3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2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germarium</a:t>
            </a:r>
            <a:r>
              <a:rPr dirty="0" sz="1000" spc="135"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51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71300" y="428962"/>
            <a:ext cx="1610360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 spc="10">
                <a:latin typeface="Arial"/>
                <a:cs typeface="Arial"/>
              </a:rPr>
              <a:t>44</a:t>
            </a:r>
            <a:r>
              <a:rPr dirty="0" sz="800" spc="229">
                <a:latin typeface="Arial"/>
                <a:cs typeface="Arial"/>
              </a:rPr>
              <a:t> 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and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regulation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683996" y="1206715"/>
            <a:ext cx="6318250" cy="3175"/>
          </a:xfrm>
          <a:custGeom>
            <a:avLst/>
            <a:gdLst/>
            <a:ahLst/>
            <a:cxnLst/>
            <a:rect l="l" t="t" r="r" b="b"/>
            <a:pathLst>
              <a:path w="6318250" h="3175">
                <a:moveTo>
                  <a:pt x="6317996" y="0"/>
                </a:moveTo>
                <a:lnTo>
                  <a:pt x="0" y="0"/>
                </a:lnTo>
                <a:lnTo>
                  <a:pt x="0" y="2882"/>
                </a:lnTo>
                <a:lnTo>
                  <a:pt x="6317996" y="2882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83996" y="6917766"/>
            <a:ext cx="6318250" cy="7620"/>
          </a:xfrm>
          <a:custGeom>
            <a:avLst/>
            <a:gdLst/>
            <a:ahLst/>
            <a:cxnLst/>
            <a:rect l="l" t="t" r="r" b="b"/>
            <a:pathLst>
              <a:path w="6318250" h="7620">
                <a:moveTo>
                  <a:pt x="6317996" y="0"/>
                </a:moveTo>
                <a:lnTo>
                  <a:pt x="0" y="0"/>
                </a:lnTo>
                <a:lnTo>
                  <a:pt x="0" y="7200"/>
                </a:lnTo>
                <a:lnTo>
                  <a:pt x="6317996" y="7200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671300" y="1052333"/>
            <a:ext cx="396240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Figure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 spc="-50">
                <a:latin typeface="Arial"/>
                <a:cs typeface="Arial"/>
              </a:rPr>
              <a:t>4</a:t>
            </a:r>
            <a:endParaRPr sz="75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07617" y="1402740"/>
            <a:ext cx="5270474" cy="4014114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36777" y="1453269"/>
            <a:ext cx="1371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Helvetica"/>
                <a:cs typeface="Helvetica"/>
              </a:rPr>
              <a:t>(a)</a:t>
            </a:r>
            <a:endParaRPr sz="800">
              <a:latin typeface="Helvetica"/>
              <a:cs typeface="Helvetic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82549" y="1453269"/>
            <a:ext cx="1428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Helvetica"/>
                <a:cs typeface="Helvetica"/>
              </a:rPr>
              <a:t>(b)</a:t>
            </a:r>
            <a:endParaRPr sz="800">
              <a:latin typeface="Helvetica"/>
              <a:cs typeface="Helvetic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086061" y="1437962"/>
            <a:ext cx="1593850" cy="2787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650" b="1">
                <a:latin typeface="Helvetica"/>
                <a:cs typeface="Helvetica"/>
              </a:rPr>
              <a:t>Notch</a:t>
            </a:r>
            <a:r>
              <a:rPr dirty="0" sz="1650" spc="-20" b="1">
                <a:latin typeface="Helvetica"/>
                <a:cs typeface="Helvetica"/>
              </a:rPr>
              <a:t> </a:t>
            </a:r>
            <a:r>
              <a:rPr dirty="0" sz="1650" spc="-10" b="1">
                <a:latin typeface="Helvetica"/>
                <a:cs typeface="Helvetica"/>
              </a:rPr>
              <a:t>signaling</a:t>
            </a:r>
            <a:endParaRPr sz="1650">
              <a:latin typeface="Helvetica"/>
              <a:cs typeface="Helvetic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54957" y="1437962"/>
            <a:ext cx="2007870" cy="2787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650" spc="-10" b="1">
                <a:latin typeface="Helvetica"/>
                <a:cs typeface="Helvetica"/>
              </a:rPr>
              <a:t>JAK-</a:t>
            </a:r>
            <a:r>
              <a:rPr dirty="0" sz="1650" spc="-55" b="1">
                <a:latin typeface="Helvetica"/>
                <a:cs typeface="Helvetica"/>
              </a:rPr>
              <a:t>STAT</a:t>
            </a:r>
            <a:r>
              <a:rPr dirty="0" sz="1650" spc="-10" b="1">
                <a:latin typeface="Helvetica"/>
                <a:cs typeface="Helvetica"/>
              </a:rPr>
              <a:t> signaling</a:t>
            </a:r>
            <a:endParaRPr sz="1650">
              <a:latin typeface="Helvetica"/>
              <a:cs typeface="Helvetic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26463" y="4766306"/>
            <a:ext cx="1297305" cy="4743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R="5080">
              <a:lnSpc>
                <a:spcPct val="122700"/>
              </a:lnSpc>
              <a:spcBef>
                <a:spcPts val="90"/>
              </a:spcBef>
            </a:pPr>
            <a:r>
              <a:rPr dirty="0" sz="1200">
                <a:latin typeface="Helvetica"/>
                <a:cs typeface="Helvetica"/>
              </a:rPr>
              <a:t>FSC</a:t>
            </a:r>
            <a:r>
              <a:rPr dirty="0" sz="1200" spc="80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competition </a:t>
            </a:r>
            <a:r>
              <a:rPr dirty="0" sz="1200">
                <a:latin typeface="Helvetica"/>
                <a:cs typeface="Helvetica"/>
              </a:rPr>
              <a:t>pFC</a:t>
            </a:r>
            <a:r>
              <a:rPr dirty="0" sz="1200" spc="75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differentiation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382384" y="2056004"/>
            <a:ext cx="14795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Helvetica"/>
                <a:cs typeface="Helvetica"/>
              </a:rPr>
              <a:t>DI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23852" y="2170306"/>
            <a:ext cx="237490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Helvetica"/>
                <a:cs typeface="Helvetica"/>
              </a:rPr>
              <a:t>upd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242797" y="3059271"/>
            <a:ext cx="20002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Helvetica"/>
                <a:cs typeface="Helvetica"/>
              </a:rPr>
              <a:t>fng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753857" y="3214847"/>
            <a:ext cx="34226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050" spc="-20">
                <a:latin typeface="Helvetica"/>
                <a:cs typeface="Helvetica"/>
              </a:rPr>
              <a:t>NICD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85509" y="3420823"/>
            <a:ext cx="548640" cy="685800"/>
          </a:xfrm>
          <a:prstGeom prst="rect">
            <a:avLst/>
          </a:prstGeom>
        </p:spPr>
        <p:txBody>
          <a:bodyPr wrap="square" lIns="0" tIns="64769" rIns="0" bIns="0" rtlCol="0" vert="horz">
            <a:spAutoFit/>
          </a:bodyPr>
          <a:lstStyle/>
          <a:p>
            <a:pPr algn="r" marR="24130">
              <a:lnSpc>
                <a:spcPct val="100000"/>
              </a:lnSpc>
              <a:spcBef>
                <a:spcPts val="509"/>
              </a:spcBef>
            </a:pPr>
            <a:r>
              <a:rPr dirty="0" sz="1050">
                <a:latin typeface="Helvetica"/>
                <a:cs typeface="Helvetica"/>
              </a:rPr>
              <a:t>no </a:t>
            </a:r>
            <a:r>
              <a:rPr dirty="0" sz="1050" spc="-20">
                <a:latin typeface="Helvetica"/>
                <a:cs typeface="Helvetica"/>
              </a:rPr>
              <a:t>NICD</a:t>
            </a:r>
            <a:endParaRPr sz="1050">
              <a:latin typeface="Helvetica"/>
              <a:cs typeface="Helvetica"/>
            </a:endParaRPr>
          </a:p>
          <a:p>
            <a:pPr algn="r" marR="5080">
              <a:lnSpc>
                <a:spcPct val="100000"/>
              </a:lnSpc>
              <a:spcBef>
                <a:spcPts val="415"/>
              </a:spcBef>
            </a:pPr>
            <a:r>
              <a:rPr dirty="0" sz="1050" spc="-10">
                <a:latin typeface="Helvetica"/>
                <a:cs typeface="Helvetica"/>
              </a:rPr>
              <a:t>Su(H)</a:t>
            </a:r>
            <a:endParaRPr sz="1050">
              <a:latin typeface="Helvetica"/>
              <a:cs typeface="Helvetica"/>
            </a:endParaRPr>
          </a:p>
          <a:p>
            <a:pPr marL="9525">
              <a:lnSpc>
                <a:spcPct val="100000"/>
              </a:lnSpc>
              <a:spcBef>
                <a:spcPts val="590"/>
              </a:spcBef>
            </a:pPr>
            <a:r>
              <a:rPr dirty="0" sz="1050" spc="5">
                <a:latin typeface="Helvetica"/>
                <a:cs typeface="Helvetica"/>
              </a:rPr>
              <a:t>H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59541" y="4456224"/>
            <a:ext cx="1561465" cy="7842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792480">
              <a:lnSpc>
                <a:spcPct val="100000"/>
              </a:lnSpc>
              <a:spcBef>
                <a:spcPts val="110"/>
              </a:spcBef>
            </a:pPr>
            <a:r>
              <a:rPr dirty="0" sz="1050">
                <a:latin typeface="Helvetica"/>
                <a:cs typeface="Helvetica"/>
              </a:rPr>
              <a:t>E(spl) </a:t>
            </a:r>
            <a:r>
              <a:rPr dirty="0" sz="1050" spc="-10">
                <a:latin typeface="Helvetica"/>
                <a:cs typeface="Helvetica"/>
              </a:rPr>
              <a:t>genes</a:t>
            </a:r>
            <a:endParaRPr sz="105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Helvetica"/>
              <a:cs typeface="Helvetica"/>
            </a:endParaRPr>
          </a:p>
          <a:p>
            <a:pPr marR="187960">
              <a:lnSpc>
                <a:spcPct val="122700"/>
              </a:lnSpc>
            </a:pPr>
            <a:r>
              <a:rPr dirty="0" sz="1200">
                <a:latin typeface="Helvetica"/>
                <a:cs typeface="Helvetica"/>
              </a:rPr>
              <a:t>pFC</a:t>
            </a:r>
            <a:r>
              <a:rPr dirty="0" sz="1200" spc="75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crossmigration </a:t>
            </a:r>
            <a:r>
              <a:rPr dirty="0" sz="1200">
                <a:latin typeface="Helvetica"/>
                <a:cs typeface="Helvetica"/>
              </a:rPr>
              <a:t>pFC</a:t>
            </a:r>
            <a:r>
              <a:rPr dirty="0" sz="1200" spc="75">
                <a:latin typeface="Helvetica"/>
                <a:cs typeface="Helvetica"/>
              </a:rPr>
              <a:t> </a:t>
            </a:r>
            <a:r>
              <a:rPr dirty="0" sz="1200" spc="-10">
                <a:latin typeface="Helvetica"/>
                <a:cs typeface="Helvetica"/>
              </a:rPr>
              <a:t>differentiation</a:t>
            </a:r>
            <a:endParaRPr sz="1200">
              <a:latin typeface="Helvetica"/>
              <a:cs typeface="Helvetic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423865" y="3960944"/>
            <a:ext cx="576580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050" spc="-10">
                <a:latin typeface="Helvetica"/>
                <a:cs typeface="Helvetica"/>
              </a:rPr>
              <a:t>STAT92E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703053" y="2465560"/>
            <a:ext cx="110489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050" spc="5">
                <a:latin typeface="Helvetica"/>
                <a:cs typeface="Helvetica"/>
              </a:rPr>
              <a:t>N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944264" y="2859259"/>
            <a:ext cx="535940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10"/>
              </a:spcBef>
            </a:pPr>
            <a:r>
              <a:rPr dirty="0" sz="1050">
                <a:latin typeface="Helvetica"/>
                <a:cs typeface="Helvetica"/>
              </a:rPr>
              <a:t>Psn</a:t>
            </a:r>
            <a:r>
              <a:rPr dirty="0" sz="1050" spc="5">
                <a:latin typeface="Helvetica"/>
                <a:cs typeface="Helvetica"/>
              </a:rPr>
              <a:t> </a:t>
            </a:r>
            <a:r>
              <a:rPr dirty="0" baseline="-18518" sz="1575" spc="-37">
                <a:latin typeface="Helvetica"/>
                <a:cs typeface="Helvetica"/>
              </a:rPr>
              <a:t>Nct</a:t>
            </a:r>
            <a:endParaRPr baseline="-18518" sz="1575">
              <a:latin typeface="Helvetica"/>
              <a:cs typeface="Helvetic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001694" y="2882132"/>
            <a:ext cx="354330" cy="2667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30"/>
              </a:spcBef>
              <a:tabLst>
                <a:tab pos="266065" algn="l"/>
              </a:tabLst>
            </a:pPr>
            <a:r>
              <a:rPr dirty="0" sz="550" spc="-50">
                <a:latin typeface="Helvetica"/>
                <a:cs typeface="Helvetica"/>
              </a:rPr>
              <a:t>P</a:t>
            </a:r>
            <a:r>
              <a:rPr dirty="0" sz="550">
                <a:latin typeface="Helvetica"/>
                <a:cs typeface="Helvetica"/>
              </a:rPr>
              <a:t>	</a:t>
            </a:r>
            <a:r>
              <a:rPr dirty="0" sz="550" spc="-50">
                <a:latin typeface="Helvetica"/>
                <a:cs typeface="Helvetica"/>
              </a:rPr>
              <a:t>P</a:t>
            </a:r>
            <a:endParaRPr sz="550">
              <a:latin typeface="Helvetica"/>
              <a:cs typeface="Helvetica"/>
            </a:endParaRPr>
          </a:p>
          <a:p>
            <a:pPr marL="40640">
              <a:lnSpc>
                <a:spcPct val="100000"/>
              </a:lnSpc>
              <a:spcBef>
                <a:spcPts val="540"/>
              </a:spcBef>
              <a:tabLst>
                <a:tab pos="237490" algn="l"/>
              </a:tabLst>
            </a:pPr>
            <a:r>
              <a:rPr dirty="0" baseline="10101" sz="825" spc="-75">
                <a:latin typeface="Helvetica"/>
                <a:cs typeface="Helvetica"/>
              </a:rPr>
              <a:t>P</a:t>
            </a:r>
            <a:r>
              <a:rPr dirty="0" baseline="10101" sz="825">
                <a:latin typeface="Helvetica"/>
                <a:cs typeface="Helvetica"/>
              </a:rPr>
              <a:t>	</a:t>
            </a:r>
            <a:r>
              <a:rPr dirty="0" sz="550" spc="-50">
                <a:latin typeface="Helvetica"/>
                <a:cs typeface="Helvetica"/>
              </a:rPr>
              <a:t>P</a:t>
            </a:r>
            <a:endParaRPr sz="550">
              <a:latin typeface="Helvetica"/>
              <a:cs typeface="Helvetic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169970" y="3218672"/>
            <a:ext cx="62230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550" spc="20">
                <a:latin typeface="Helvetica"/>
                <a:cs typeface="Helvetica"/>
              </a:rPr>
              <a:t>P</a:t>
            </a:r>
            <a:endParaRPr sz="550">
              <a:latin typeface="Helvetica"/>
              <a:cs typeface="Helvetic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687365" y="2420746"/>
            <a:ext cx="965835" cy="495934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567690">
              <a:lnSpc>
                <a:spcPct val="100000"/>
              </a:lnSpc>
              <a:spcBef>
                <a:spcPts val="310"/>
              </a:spcBef>
            </a:pPr>
            <a:r>
              <a:rPr dirty="0" sz="1050" spc="-20">
                <a:latin typeface="Helvetica"/>
                <a:cs typeface="Helvetica"/>
              </a:rPr>
              <a:t>Dome</a:t>
            </a:r>
            <a:endParaRPr sz="1050">
              <a:latin typeface="Helvetica"/>
              <a:cs typeface="Helvetica"/>
            </a:endParaRPr>
          </a:p>
          <a:p>
            <a:pPr marL="25400">
              <a:lnSpc>
                <a:spcPct val="100000"/>
              </a:lnSpc>
              <a:spcBef>
                <a:spcPts val="215"/>
              </a:spcBef>
            </a:pPr>
            <a:r>
              <a:rPr dirty="0" sz="1050" spc="-25">
                <a:latin typeface="Helvetica"/>
                <a:cs typeface="Helvetica"/>
              </a:rPr>
              <a:t>Hop</a:t>
            </a:r>
            <a:endParaRPr sz="1050">
              <a:latin typeface="Helvetica"/>
              <a:cs typeface="Helvetica"/>
            </a:endParaRPr>
          </a:p>
          <a:p>
            <a:pPr marL="257175">
              <a:lnSpc>
                <a:spcPct val="100000"/>
              </a:lnSpc>
              <a:spcBef>
                <a:spcPts val="90"/>
              </a:spcBef>
              <a:tabLst>
                <a:tab pos="651510" algn="l"/>
              </a:tabLst>
            </a:pPr>
            <a:r>
              <a:rPr dirty="0" sz="550" spc="-50">
                <a:latin typeface="Helvetica"/>
                <a:cs typeface="Helvetica"/>
              </a:rPr>
              <a:t>P</a:t>
            </a:r>
            <a:r>
              <a:rPr dirty="0" sz="550">
                <a:latin typeface="Helvetica"/>
                <a:cs typeface="Helvetica"/>
              </a:rPr>
              <a:t>	</a:t>
            </a:r>
            <a:r>
              <a:rPr dirty="0" baseline="10101" sz="825" spc="-75">
                <a:latin typeface="Helvetica"/>
                <a:cs typeface="Helvetica"/>
              </a:rPr>
              <a:t>P</a:t>
            </a:r>
            <a:endParaRPr baseline="10101" sz="825">
              <a:latin typeface="Helvetica"/>
              <a:cs typeface="Helvetic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144572" y="3434572"/>
            <a:ext cx="62230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550" spc="20">
                <a:latin typeface="Helvetica"/>
                <a:cs typeface="Helvetica"/>
              </a:rPr>
              <a:t>P</a:t>
            </a:r>
            <a:endParaRPr sz="550">
              <a:latin typeface="Helvetica"/>
              <a:cs typeface="Helvetic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090595" y="3904464"/>
            <a:ext cx="62230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550" spc="20">
                <a:latin typeface="Helvetica"/>
                <a:cs typeface="Helvetica"/>
              </a:rPr>
              <a:t>P</a:t>
            </a:r>
            <a:endParaRPr sz="550">
              <a:latin typeface="Helvetica"/>
              <a:cs typeface="Helvetic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081071" y="4114015"/>
            <a:ext cx="62230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550" spc="20">
                <a:latin typeface="Helvetica"/>
                <a:cs typeface="Helvetica"/>
              </a:rPr>
              <a:t>P</a:t>
            </a:r>
            <a:endParaRPr sz="550">
              <a:latin typeface="Helvetica"/>
              <a:cs typeface="Helvetic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2954921" y="2810798"/>
            <a:ext cx="723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Helvetica"/>
                <a:cs typeface="Helvetica"/>
              </a:rPr>
              <a:t>+</a:t>
            </a:r>
            <a:endParaRPr sz="800">
              <a:latin typeface="Helvetica"/>
              <a:cs typeface="Helvetica"/>
            </a:endParaRPr>
          </a:p>
        </p:txBody>
      </p:sp>
      <p:grpSp>
        <p:nvGrpSpPr>
          <p:cNvPr id="31" name="object 31" descr=""/>
          <p:cNvGrpSpPr/>
          <p:nvPr/>
        </p:nvGrpSpPr>
        <p:grpSpPr>
          <a:xfrm>
            <a:off x="1128242" y="1323365"/>
            <a:ext cx="5429250" cy="4300220"/>
            <a:chOff x="1128242" y="1323365"/>
            <a:chExt cx="5429250" cy="4300220"/>
          </a:xfrm>
        </p:grpSpPr>
        <p:sp>
          <p:nvSpPr>
            <p:cNvPr id="32" name="object 32" descr=""/>
            <p:cNvSpPr/>
            <p:nvPr/>
          </p:nvSpPr>
          <p:spPr>
            <a:xfrm>
              <a:off x="4621771" y="2034447"/>
              <a:ext cx="466725" cy="198120"/>
            </a:xfrm>
            <a:custGeom>
              <a:avLst/>
              <a:gdLst/>
              <a:ahLst/>
              <a:cxnLst/>
              <a:rect l="l" t="t" r="r" b="b"/>
              <a:pathLst>
                <a:path w="466725" h="198119">
                  <a:moveTo>
                    <a:pt x="0" y="71516"/>
                  </a:moveTo>
                  <a:lnTo>
                    <a:pt x="131647" y="8022"/>
                  </a:lnTo>
                  <a:lnTo>
                    <a:pt x="224121" y="0"/>
                  </a:lnTo>
                  <a:lnTo>
                    <a:pt x="321156" y="59276"/>
                  </a:lnTo>
                  <a:lnTo>
                    <a:pt x="466483" y="197678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5057406" y="2202294"/>
              <a:ext cx="64135" cy="64769"/>
            </a:xfrm>
            <a:custGeom>
              <a:avLst/>
              <a:gdLst/>
              <a:ahLst/>
              <a:cxnLst/>
              <a:rect l="l" t="t" r="r" b="b"/>
              <a:pathLst>
                <a:path w="64135" h="64769">
                  <a:moveTo>
                    <a:pt x="47523" y="0"/>
                  </a:moveTo>
                  <a:lnTo>
                    <a:pt x="0" y="46494"/>
                  </a:lnTo>
                  <a:lnTo>
                    <a:pt x="64020" y="64414"/>
                  </a:lnTo>
                  <a:lnTo>
                    <a:pt x="4752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4" name="object 3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23315" y="3103422"/>
              <a:ext cx="145165" cy="258597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290731" y="3103422"/>
              <a:ext cx="141606" cy="258889"/>
            </a:xfrm>
            <a:prstGeom prst="rect">
              <a:avLst/>
            </a:prstGeom>
          </p:spPr>
        </p:pic>
        <p:sp>
          <p:nvSpPr>
            <p:cNvPr id="36" name="object 36" descr=""/>
            <p:cNvSpPr/>
            <p:nvPr/>
          </p:nvSpPr>
          <p:spPr>
            <a:xfrm>
              <a:off x="5128603" y="3565372"/>
              <a:ext cx="41910" cy="267335"/>
            </a:xfrm>
            <a:custGeom>
              <a:avLst/>
              <a:gdLst/>
              <a:ahLst/>
              <a:cxnLst/>
              <a:rect l="l" t="t" r="r" b="b"/>
              <a:pathLst>
                <a:path w="41910" h="267335">
                  <a:moveTo>
                    <a:pt x="41363" y="0"/>
                  </a:moveTo>
                  <a:lnTo>
                    <a:pt x="0" y="26703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5097437" y="3817734"/>
              <a:ext cx="66040" cy="62230"/>
            </a:xfrm>
            <a:custGeom>
              <a:avLst/>
              <a:gdLst/>
              <a:ahLst/>
              <a:cxnLst/>
              <a:rect l="l" t="t" r="r" b="b"/>
              <a:pathLst>
                <a:path w="66039" h="62229">
                  <a:moveTo>
                    <a:pt x="0" y="0"/>
                  </a:moveTo>
                  <a:lnTo>
                    <a:pt x="24041" y="61976"/>
                  </a:lnTo>
                  <a:lnTo>
                    <a:pt x="65697" y="101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79255" y="2871850"/>
              <a:ext cx="239699" cy="161721"/>
            </a:xfrm>
            <a:prstGeom prst="rect">
              <a:avLst/>
            </a:prstGeom>
          </p:spPr>
        </p:pic>
        <p:sp>
          <p:nvSpPr>
            <p:cNvPr id="39" name="object 39" descr=""/>
            <p:cNvSpPr/>
            <p:nvPr/>
          </p:nvSpPr>
          <p:spPr>
            <a:xfrm>
              <a:off x="2366517" y="2781172"/>
              <a:ext cx="142875" cy="0"/>
            </a:xfrm>
            <a:custGeom>
              <a:avLst/>
              <a:gdLst/>
              <a:ahLst/>
              <a:cxnLst/>
              <a:rect l="l" t="t" r="r" b="b"/>
              <a:pathLst>
                <a:path w="142875" h="0">
                  <a:moveTo>
                    <a:pt x="0" y="0"/>
                  </a:moveTo>
                  <a:lnTo>
                    <a:pt x="142646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499436" y="2747733"/>
              <a:ext cx="57785" cy="66675"/>
            </a:xfrm>
            <a:custGeom>
              <a:avLst/>
              <a:gdLst/>
              <a:ahLst/>
              <a:cxnLst/>
              <a:rect l="l" t="t" r="r" b="b"/>
              <a:pathLst>
                <a:path w="57785" h="66675">
                  <a:moveTo>
                    <a:pt x="0" y="0"/>
                  </a:moveTo>
                  <a:lnTo>
                    <a:pt x="0" y="66484"/>
                  </a:lnTo>
                  <a:lnTo>
                    <a:pt x="57569" y="332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658605" y="3006585"/>
              <a:ext cx="0" cy="152400"/>
            </a:xfrm>
            <a:custGeom>
              <a:avLst/>
              <a:gdLst/>
              <a:ahLst/>
              <a:cxnLst/>
              <a:rect l="l" t="t" r="r" b="b"/>
              <a:pathLst>
                <a:path w="0" h="152400">
                  <a:moveTo>
                    <a:pt x="0" y="0"/>
                  </a:moveTo>
                  <a:lnTo>
                    <a:pt x="0" y="15217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625547" y="3149028"/>
              <a:ext cx="66675" cy="57785"/>
            </a:xfrm>
            <a:custGeom>
              <a:avLst/>
              <a:gdLst/>
              <a:ahLst/>
              <a:cxnLst/>
              <a:rect l="l" t="t" r="r" b="b"/>
              <a:pathLst>
                <a:path w="66675" h="57785">
                  <a:moveTo>
                    <a:pt x="66484" y="0"/>
                  </a:moveTo>
                  <a:lnTo>
                    <a:pt x="0" y="0"/>
                  </a:lnTo>
                  <a:lnTo>
                    <a:pt x="33235" y="57581"/>
                  </a:lnTo>
                  <a:lnTo>
                    <a:pt x="6648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2658605" y="3409797"/>
              <a:ext cx="0" cy="349250"/>
            </a:xfrm>
            <a:custGeom>
              <a:avLst/>
              <a:gdLst/>
              <a:ahLst/>
              <a:cxnLst/>
              <a:rect l="l" t="t" r="r" b="b"/>
              <a:pathLst>
                <a:path w="0" h="349250">
                  <a:moveTo>
                    <a:pt x="0" y="0"/>
                  </a:moveTo>
                  <a:lnTo>
                    <a:pt x="0" y="34902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2625547" y="3749090"/>
              <a:ext cx="66675" cy="57785"/>
            </a:xfrm>
            <a:custGeom>
              <a:avLst/>
              <a:gdLst/>
              <a:ahLst/>
              <a:cxnLst/>
              <a:rect l="l" t="t" r="r" b="b"/>
              <a:pathLst>
                <a:path w="66675" h="57785">
                  <a:moveTo>
                    <a:pt x="66484" y="0"/>
                  </a:moveTo>
                  <a:lnTo>
                    <a:pt x="0" y="0"/>
                  </a:lnTo>
                  <a:lnTo>
                    <a:pt x="33235" y="57569"/>
                  </a:lnTo>
                  <a:lnTo>
                    <a:pt x="6648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2432088" y="4067009"/>
              <a:ext cx="99695" cy="99695"/>
            </a:xfrm>
            <a:custGeom>
              <a:avLst/>
              <a:gdLst/>
              <a:ahLst/>
              <a:cxnLst/>
              <a:rect l="l" t="t" r="r" b="b"/>
              <a:pathLst>
                <a:path w="99694" h="99695">
                  <a:moveTo>
                    <a:pt x="99517" y="0"/>
                  </a:moveTo>
                  <a:lnTo>
                    <a:pt x="0" y="99517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2398382" y="4136275"/>
              <a:ext cx="64769" cy="64769"/>
            </a:xfrm>
            <a:custGeom>
              <a:avLst/>
              <a:gdLst/>
              <a:ahLst/>
              <a:cxnLst/>
              <a:rect l="l" t="t" r="r" b="b"/>
              <a:pathLst>
                <a:path w="64769" h="64770">
                  <a:moveTo>
                    <a:pt x="17208" y="0"/>
                  </a:moveTo>
                  <a:lnTo>
                    <a:pt x="0" y="64211"/>
                  </a:lnTo>
                  <a:lnTo>
                    <a:pt x="64223" y="47002"/>
                  </a:lnTo>
                  <a:lnTo>
                    <a:pt x="1720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5027091" y="4244809"/>
              <a:ext cx="149225" cy="57150"/>
            </a:xfrm>
            <a:custGeom>
              <a:avLst/>
              <a:gdLst/>
              <a:ahLst/>
              <a:cxnLst/>
              <a:rect l="l" t="t" r="r" b="b"/>
              <a:pathLst>
                <a:path w="149225" h="57150">
                  <a:moveTo>
                    <a:pt x="0" y="57150"/>
                  </a:moveTo>
                  <a:lnTo>
                    <a:pt x="0" y="0"/>
                  </a:lnTo>
                  <a:lnTo>
                    <a:pt x="148996" y="0"/>
                  </a:lnTo>
                </a:path>
              </a:pathLst>
            </a:custGeom>
            <a:ln w="9525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5166372" y="4211383"/>
              <a:ext cx="57785" cy="66675"/>
            </a:xfrm>
            <a:custGeom>
              <a:avLst/>
              <a:gdLst/>
              <a:ahLst/>
              <a:cxnLst/>
              <a:rect l="l" t="t" r="r" b="b"/>
              <a:pathLst>
                <a:path w="57785" h="66675">
                  <a:moveTo>
                    <a:pt x="0" y="0"/>
                  </a:moveTo>
                  <a:lnTo>
                    <a:pt x="0" y="66484"/>
                  </a:lnTo>
                  <a:lnTo>
                    <a:pt x="57569" y="332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2218347" y="4244809"/>
              <a:ext cx="149225" cy="57150"/>
            </a:xfrm>
            <a:custGeom>
              <a:avLst/>
              <a:gdLst/>
              <a:ahLst/>
              <a:cxnLst/>
              <a:rect l="l" t="t" r="r" b="b"/>
              <a:pathLst>
                <a:path w="149225" h="57150">
                  <a:moveTo>
                    <a:pt x="0" y="57150"/>
                  </a:moveTo>
                  <a:lnTo>
                    <a:pt x="0" y="0"/>
                  </a:lnTo>
                  <a:lnTo>
                    <a:pt x="148996" y="0"/>
                  </a:lnTo>
                </a:path>
              </a:pathLst>
            </a:custGeom>
            <a:ln w="9525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2357615" y="4211383"/>
              <a:ext cx="57785" cy="66675"/>
            </a:xfrm>
            <a:custGeom>
              <a:avLst/>
              <a:gdLst/>
              <a:ahLst/>
              <a:cxnLst/>
              <a:rect l="l" t="t" r="r" b="b"/>
              <a:pathLst>
                <a:path w="57785" h="66675">
                  <a:moveTo>
                    <a:pt x="0" y="0"/>
                  </a:moveTo>
                  <a:lnTo>
                    <a:pt x="0" y="66484"/>
                  </a:lnTo>
                  <a:lnTo>
                    <a:pt x="57569" y="332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1131417" y="1326540"/>
              <a:ext cx="5422900" cy="4293870"/>
            </a:xfrm>
            <a:custGeom>
              <a:avLst/>
              <a:gdLst/>
              <a:ahLst/>
              <a:cxnLst/>
              <a:rect l="l" t="t" r="r" b="b"/>
              <a:pathLst>
                <a:path w="5422900" h="4293870">
                  <a:moveTo>
                    <a:pt x="5422874" y="4293514"/>
                  </a:moveTo>
                  <a:lnTo>
                    <a:pt x="0" y="4293514"/>
                  </a:lnTo>
                  <a:lnTo>
                    <a:pt x="0" y="0"/>
                  </a:lnTo>
                  <a:lnTo>
                    <a:pt x="5422874" y="0"/>
                  </a:lnTo>
                  <a:lnTo>
                    <a:pt x="5422874" y="4293514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 descr=""/>
          <p:cNvSpPr txBox="1"/>
          <p:nvPr/>
        </p:nvSpPr>
        <p:spPr>
          <a:xfrm>
            <a:off x="671300" y="5456406"/>
            <a:ext cx="6304280" cy="138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499109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Helvetica"/>
                <a:cs typeface="Helvetica"/>
              </a:rPr>
              <a:t>Current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Opinion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in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>
                <a:latin typeface="Helvetica"/>
                <a:cs typeface="Helvetica"/>
              </a:rPr>
              <a:t>Insect</a:t>
            </a:r>
            <a:r>
              <a:rPr dirty="0" sz="600" spc="20">
                <a:latin typeface="Helvetica"/>
                <a:cs typeface="Helvetica"/>
              </a:rPr>
              <a:t> </a:t>
            </a:r>
            <a:r>
              <a:rPr dirty="0" sz="600" spc="-10">
                <a:latin typeface="Helvetica"/>
                <a:cs typeface="Helvetica"/>
              </a:rPr>
              <a:t>Science</a:t>
            </a:r>
            <a:endParaRPr sz="6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6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7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Arial"/>
                <a:cs typeface="Arial"/>
              </a:rPr>
              <a:t>Notch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JAK-</a:t>
            </a:r>
            <a:r>
              <a:rPr dirty="0" sz="750">
                <a:latin typeface="Arial"/>
                <a:cs typeface="Arial"/>
              </a:rPr>
              <a:t>STAT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signaling.</a:t>
            </a:r>
            <a:endParaRPr sz="750">
              <a:latin typeface="Arial"/>
              <a:cs typeface="Arial"/>
            </a:endParaRPr>
          </a:p>
          <a:p>
            <a:pPr marL="12700" marR="5080" indent="-635">
              <a:lnSpc>
                <a:spcPct val="105200"/>
              </a:lnSpc>
              <a:buAutoNum type="alphaLcParenBoth"/>
              <a:tabLst>
                <a:tab pos="12700" algn="l"/>
                <a:tab pos="153035" algn="l"/>
              </a:tabLst>
            </a:pPr>
            <a:r>
              <a:rPr dirty="0" sz="750">
                <a:latin typeface="Arial"/>
                <a:cs typeface="Arial"/>
              </a:rPr>
              <a:t>	</a:t>
            </a:r>
            <a:r>
              <a:rPr dirty="0" sz="750">
                <a:latin typeface="Arial"/>
                <a:cs typeface="Arial"/>
              </a:rPr>
              <a:t>Notch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provides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earliest-known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differentiation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pFCs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but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inactive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subset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pFCs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receive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Delta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(Dl)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signal</a:t>
            </a:r>
            <a:r>
              <a:rPr dirty="0" sz="750" spc="5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from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neighboring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germline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cells.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Dl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interaction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with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Notch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(N)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enhanced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high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levels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glycosyltransferase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Fringe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(Fng).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Dl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binding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50">
                <a:latin typeface="Arial"/>
                <a:cs typeface="Arial"/>
              </a:rPr>
              <a:t>N</a:t>
            </a:r>
            <a:r>
              <a:rPr dirty="0" sz="750">
                <a:latin typeface="Arial"/>
                <a:cs typeface="Arial"/>
              </a:rPr>
              <a:t> leads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proteolytic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cleavage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release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Notch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intracellular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domain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(NICD)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gamma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secretase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complex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subunits,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including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Presilin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(Psn)</a:t>
            </a:r>
            <a:r>
              <a:rPr dirty="0" sz="750">
                <a:latin typeface="Arial"/>
                <a:cs typeface="Arial"/>
              </a:rPr>
              <a:t> and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Nicastrin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(Nct).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NICD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enters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nucleus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triggers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release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Suppressor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Hairless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35">
                <a:latin typeface="Arial"/>
                <a:cs typeface="Arial"/>
              </a:rPr>
              <a:t>(Su(H))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from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its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co-repressor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Hairless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(H).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Together</a:t>
            </a:r>
            <a:r>
              <a:rPr dirty="0" sz="750">
                <a:latin typeface="Arial"/>
                <a:cs typeface="Arial"/>
              </a:rPr>
              <a:t> with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Su(H)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NICD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induces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expression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target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genes,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including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Enhancer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split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(E(spl))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genes.</a:t>
            </a:r>
            <a:endParaRPr sz="750">
              <a:latin typeface="Arial"/>
              <a:cs typeface="Arial"/>
            </a:endParaRPr>
          </a:p>
          <a:p>
            <a:pPr marL="12700" marR="76200" indent="-635">
              <a:lnSpc>
                <a:spcPct val="105200"/>
              </a:lnSpc>
              <a:buAutoNum type="alphaLcParenBoth"/>
              <a:tabLst>
                <a:tab pos="12700" algn="l"/>
                <a:tab pos="156845" algn="l"/>
              </a:tabLst>
            </a:pPr>
            <a:r>
              <a:rPr dirty="0" sz="750" spc="-10">
                <a:latin typeface="Arial"/>
                <a:cs typeface="Arial"/>
              </a:rPr>
              <a:t>	</a:t>
            </a:r>
            <a:r>
              <a:rPr dirty="0" sz="750" spc="-10">
                <a:latin typeface="Arial"/>
                <a:cs typeface="Arial"/>
              </a:rPr>
              <a:t>JAK-</a:t>
            </a:r>
            <a:r>
              <a:rPr dirty="0" sz="750">
                <a:latin typeface="Arial"/>
                <a:cs typeface="Arial"/>
              </a:rPr>
              <a:t>STAT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functions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well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pFC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differentiation.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ligand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Unpaired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(Upd)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produced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polar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fated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binds</a:t>
            </a:r>
            <a:r>
              <a:rPr dirty="0" sz="750">
                <a:latin typeface="Arial"/>
                <a:cs typeface="Arial"/>
              </a:rPr>
              <a:t> to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receptor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Dome.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Upon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unpaired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binding,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bound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Hopscotch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(Hop,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Drosophila</a:t>
            </a:r>
            <a:r>
              <a:rPr dirty="0" sz="750" spc="65" i="1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JAK)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autophosphorylated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phosphorylates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Dome,</a:t>
            </a:r>
            <a:r>
              <a:rPr dirty="0" sz="750">
                <a:latin typeface="Arial"/>
                <a:cs typeface="Arial"/>
              </a:rPr>
              <a:t> allowing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binding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STAT92E.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STAT92E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then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phosphorylated,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dimerizes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transfers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nucleus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induce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gene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expression.</a:t>
            </a:r>
            <a:endParaRPr sz="750">
              <a:latin typeface="Arial"/>
              <a:cs typeface="Arial"/>
            </a:endParaRPr>
          </a:p>
        </p:txBody>
      </p:sp>
      <p:sp>
        <p:nvSpPr>
          <p:cNvPr id="53" name="object 53" descr=""/>
          <p:cNvSpPr/>
          <p:nvPr/>
        </p:nvSpPr>
        <p:spPr>
          <a:xfrm>
            <a:off x="683996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 descr=""/>
          <p:cNvSpPr txBox="1"/>
          <p:nvPr/>
        </p:nvSpPr>
        <p:spPr>
          <a:xfrm>
            <a:off x="671300" y="9568491"/>
            <a:ext cx="225742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5964018" y="9568491"/>
            <a:ext cx="104965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Arial"/>
                <a:cs typeface="Arial"/>
                <a:hlinkClick r:id="rId8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61300" y="1047339"/>
            <a:ext cx="3076575" cy="470534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 indent="-635">
              <a:lnSpc>
                <a:spcPct val="961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Understanding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why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follicle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rely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on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distinct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modes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 spc="10">
                <a:latin typeface="Times New Roman"/>
                <a:cs typeface="Times New Roman"/>
              </a:rPr>
              <a:t>regulation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they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progress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through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differentiation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will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be </a:t>
            </a:r>
            <a:r>
              <a:rPr dirty="0" sz="1000">
                <a:latin typeface="Times New Roman"/>
                <a:cs typeface="Times New Roman"/>
              </a:rPr>
              <a:t>an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interesting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area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future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study.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61300" y="1620765"/>
            <a:ext cx="3076575" cy="400304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 marR="681355" indent="-635">
              <a:lnSpc>
                <a:spcPts val="1160"/>
              </a:lnSpc>
              <a:spcBef>
                <a:spcPts val="265"/>
              </a:spcBef>
            </a:pPr>
            <a:r>
              <a:rPr dirty="0" sz="1100" spc="10">
                <a:latin typeface="Arial"/>
                <a:cs typeface="Arial"/>
              </a:rPr>
              <a:t>Regulation</a:t>
            </a:r>
            <a:r>
              <a:rPr dirty="0" sz="1100" spc="190">
                <a:latin typeface="Arial"/>
                <a:cs typeface="Arial"/>
              </a:rPr>
              <a:t> </a:t>
            </a:r>
            <a:r>
              <a:rPr dirty="0" sz="1100" spc="55">
                <a:latin typeface="Arial"/>
                <a:cs typeface="Arial"/>
              </a:rPr>
              <a:t>of</a:t>
            </a:r>
            <a:r>
              <a:rPr dirty="0" sz="1100" spc="195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FSC</a:t>
            </a:r>
            <a:r>
              <a:rPr dirty="0" sz="1100" spc="200">
                <a:latin typeface="Arial"/>
                <a:cs typeface="Arial"/>
              </a:rPr>
              <a:t> </a:t>
            </a:r>
            <a:r>
              <a:rPr dirty="0" sz="1100" spc="10">
                <a:latin typeface="Arial"/>
                <a:cs typeface="Arial"/>
              </a:rPr>
              <a:t>self-renewal</a:t>
            </a:r>
            <a:r>
              <a:rPr dirty="0" sz="1100" spc="195">
                <a:latin typeface="Arial"/>
                <a:cs typeface="Arial"/>
              </a:rPr>
              <a:t> </a:t>
            </a:r>
            <a:r>
              <a:rPr dirty="0" sz="1100" spc="-25">
                <a:latin typeface="Arial"/>
                <a:cs typeface="Arial"/>
              </a:rPr>
              <a:t>and </a:t>
            </a:r>
            <a:r>
              <a:rPr dirty="0" sz="1100" spc="55">
                <a:latin typeface="Arial"/>
                <a:cs typeface="Arial"/>
              </a:rPr>
              <a:t>competition</a:t>
            </a:r>
            <a:r>
              <a:rPr dirty="0" sz="1100" spc="100">
                <a:latin typeface="Arial"/>
                <a:cs typeface="Arial"/>
              </a:rPr>
              <a:t> </a:t>
            </a:r>
            <a:r>
              <a:rPr dirty="0" sz="1100" spc="55">
                <a:latin typeface="Arial"/>
                <a:cs typeface="Arial"/>
              </a:rPr>
              <a:t>for</a:t>
            </a:r>
            <a:r>
              <a:rPr dirty="0" sz="1100" spc="10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the</a:t>
            </a:r>
            <a:r>
              <a:rPr dirty="0" sz="1100" spc="10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niche</a:t>
            </a: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ts val="1150"/>
              </a:lnSpc>
            </a:pPr>
            <a:r>
              <a:rPr dirty="0" sz="1000">
                <a:latin typeface="Times New Roman"/>
                <a:cs typeface="Times New Roman"/>
              </a:rPr>
              <a:t>Adult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defined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their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ability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undergo </a:t>
            </a:r>
            <a:r>
              <a:rPr dirty="0" sz="1000" spc="10">
                <a:latin typeface="Times New Roman"/>
                <a:cs typeface="Times New Roman"/>
              </a:rPr>
              <a:t>self-renewing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divisions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which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one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daughter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retains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</a:t>
            </a:r>
            <a:endParaRPr sz="1000">
              <a:latin typeface="Times New Roman"/>
              <a:cs typeface="Times New Roman"/>
            </a:endParaRPr>
          </a:p>
          <a:p>
            <a:pPr algn="just" marL="12700" indent="-635">
              <a:lnSpc>
                <a:spcPts val="1105"/>
              </a:lnSpc>
            </a:pP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other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daughter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differentiates.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In</a:t>
            </a: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200"/>
              </a:lnSpc>
              <a:spcBef>
                <a:spcPts val="25"/>
              </a:spcBef>
            </a:pPr>
            <a:r>
              <a:rPr dirty="0" sz="1000">
                <a:latin typeface="Times New Roman"/>
                <a:cs typeface="Times New Roman"/>
              </a:rPr>
              <a:t>some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lineages,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such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GSCs,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segrega- </a:t>
            </a:r>
            <a:r>
              <a:rPr dirty="0" sz="1000">
                <a:latin typeface="Times New Roman"/>
                <a:cs typeface="Times New Roman"/>
              </a:rPr>
              <a:t>tion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occurs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during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mitosis,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producing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two </a:t>
            </a:r>
            <a:r>
              <a:rPr dirty="0" sz="1000">
                <a:latin typeface="Times New Roman"/>
                <a:cs typeface="Times New Roman"/>
              </a:rPr>
              <a:t>unequal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daughter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cells.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contrast,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most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epithelial </a:t>
            </a:r>
            <a:r>
              <a:rPr dirty="0" sz="1000" spc="10">
                <a:latin typeface="Times New Roman"/>
                <a:cs typeface="Times New Roman"/>
              </a:rPr>
              <a:t>tissues,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stem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divisions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are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not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inherently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asymmetric </a:t>
            </a:r>
            <a:r>
              <a:rPr dirty="0" sz="1000" spc="50">
                <a:latin typeface="Times New Roman"/>
                <a:cs typeface="Times New Roman"/>
              </a:rPr>
              <a:t>but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instead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produce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two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daughter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appear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to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equal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potential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acquire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either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or </a:t>
            </a:r>
            <a:r>
              <a:rPr dirty="0" sz="1000">
                <a:latin typeface="Times New Roman"/>
                <a:cs typeface="Times New Roman"/>
              </a:rPr>
              <a:t>daughter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52–54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ultimate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each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cell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determined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stochastic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events,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such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position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>
                <a:latin typeface="Times New Roman"/>
                <a:cs typeface="Times New Roman"/>
              </a:rPr>
              <a:t>each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relative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behavior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cells </a:t>
            </a:r>
            <a:r>
              <a:rPr dirty="0" sz="1000">
                <a:latin typeface="Times New Roman"/>
                <a:cs typeface="Times New Roman"/>
              </a:rPr>
              <a:t>produced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neighboring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lineages.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size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of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limits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how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many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can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cell </a:t>
            </a:r>
            <a:r>
              <a:rPr dirty="0" sz="1000" spc="10">
                <a:latin typeface="Times New Roman"/>
                <a:cs typeface="Times New Roman"/>
              </a:rPr>
              <a:t>identity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at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any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moment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time,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but </a:t>
            </a:r>
            <a:r>
              <a:rPr dirty="0" sz="1000" spc="10">
                <a:latin typeface="Times New Roman"/>
                <a:cs typeface="Times New Roman"/>
              </a:rPr>
              <a:t>which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have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this </a:t>
            </a:r>
            <a:r>
              <a:rPr dirty="0" sz="1000">
                <a:latin typeface="Times New Roman"/>
                <a:cs typeface="Times New Roman"/>
              </a:rPr>
              <a:t>identity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relatively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fluid.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This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mode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self-renewal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is </a:t>
            </a:r>
            <a:r>
              <a:rPr dirty="0" sz="1000">
                <a:latin typeface="Times New Roman"/>
                <a:cs typeface="Times New Roman"/>
              </a:rPr>
              <a:t>referr</a:t>
            </a:r>
            <a:r>
              <a:rPr dirty="0" sz="1000">
                <a:latin typeface="Times New Roman"/>
                <a:cs typeface="Times New Roman"/>
              </a:rPr>
              <a:t>ed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population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asymmetry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because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mecha- </a:t>
            </a:r>
            <a:r>
              <a:rPr dirty="0" sz="1000">
                <a:latin typeface="Times New Roman"/>
                <a:cs typeface="Times New Roman"/>
              </a:rPr>
              <a:t>nisms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govern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segregation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do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not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act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at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each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division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but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instead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population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4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48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produced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multiple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cells </a:t>
            </a:r>
            <a:r>
              <a:rPr dirty="0" sz="1000">
                <a:latin typeface="Times New Roman"/>
                <a:cs typeface="Times New Roman"/>
              </a:rPr>
              <a:t>dividing</a:t>
            </a:r>
            <a:r>
              <a:rPr dirty="0" sz="1000" spc="4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close</a:t>
            </a:r>
            <a:r>
              <a:rPr dirty="0" sz="1000" spc="48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proximity</a:t>
            </a:r>
            <a:r>
              <a:rPr dirty="0" sz="1000" spc="4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4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one</a:t>
            </a:r>
            <a:r>
              <a:rPr dirty="0" sz="1000" spc="48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another</a:t>
            </a:r>
            <a:r>
              <a:rPr dirty="0" sz="1000" spc="4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55–57</a:t>
            </a:r>
            <a:r>
              <a:rPr dirty="0" sz="1000" spc="-10">
                <a:latin typeface="Times New Roman"/>
                <a:cs typeface="Times New Roman"/>
              </a:rPr>
              <a:t>]. </a:t>
            </a: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patterns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type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loss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replace- </a:t>
            </a:r>
            <a:r>
              <a:rPr dirty="0" sz="1000" spc="50">
                <a:latin typeface="Times New Roman"/>
                <a:cs typeface="Times New Roman"/>
              </a:rPr>
              <a:t>ment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can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described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statistical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models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neutral </a:t>
            </a:r>
            <a:r>
              <a:rPr dirty="0" sz="1000">
                <a:latin typeface="Times New Roman"/>
                <a:cs typeface="Times New Roman"/>
              </a:rPr>
              <a:t>competition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been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adapted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those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used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population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genetics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58–60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35891" y="5739582"/>
            <a:ext cx="3127375" cy="369697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 indent="-635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Several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mutations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been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identified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cause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non- </a:t>
            </a:r>
            <a:r>
              <a:rPr dirty="0" sz="1000">
                <a:latin typeface="Times New Roman"/>
                <a:cs typeface="Times New Roman"/>
              </a:rPr>
              <a:t>neutral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competition,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which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mutant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lineages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displace </a:t>
            </a:r>
            <a:r>
              <a:rPr dirty="0" sz="1000">
                <a:latin typeface="Times New Roman"/>
                <a:cs typeface="Times New Roman"/>
              </a:rPr>
              <a:t>wildtype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lineages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disproportionately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low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or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high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rates </a:t>
            </a:r>
            <a:r>
              <a:rPr dirty="0" sz="1000">
                <a:latin typeface="Times New Roman"/>
                <a:cs typeface="Times New Roman"/>
              </a:rPr>
              <a:t>(referred</a:t>
            </a:r>
            <a:r>
              <a:rPr dirty="0" sz="1000" spc="4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hypocompetition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or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hypercompetition, </a:t>
            </a:r>
            <a:r>
              <a:rPr dirty="0" sz="1000">
                <a:latin typeface="Times New Roman"/>
                <a:cs typeface="Times New Roman"/>
              </a:rPr>
              <a:t>respectively)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18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22</a:t>
            </a:r>
            <a:r>
              <a:rPr dirty="0" baseline="38461" sz="975" spc="-1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23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24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57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58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61–63</a:t>
            </a:r>
            <a:r>
              <a:rPr dirty="0" sz="1000" spc="-10">
                <a:latin typeface="Times New Roman"/>
                <a:cs typeface="Times New Roman"/>
              </a:rPr>
              <a:t>].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identifica- </a:t>
            </a:r>
            <a:r>
              <a:rPr dirty="0" sz="1000" spc="10">
                <a:latin typeface="Times New Roman"/>
                <a:cs typeface="Times New Roman"/>
              </a:rPr>
              <a:t>tion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hypercompetition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mutations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is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particularly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inter- </a:t>
            </a:r>
            <a:r>
              <a:rPr dirty="0" sz="1000">
                <a:latin typeface="Times New Roman"/>
                <a:cs typeface="Times New Roman"/>
              </a:rPr>
              <a:t>esting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it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indicates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can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exert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non-</a:t>
            </a:r>
            <a:r>
              <a:rPr dirty="0" sz="1000" spc="-20">
                <a:latin typeface="Times New Roman"/>
                <a:cs typeface="Times New Roman"/>
              </a:rPr>
              <a:t>cell </a:t>
            </a:r>
            <a:r>
              <a:rPr dirty="0" sz="1000">
                <a:latin typeface="Times New Roman"/>
                <a:cs typeface="Times New Roman"/>
              </a:rPr>
              <a:t>autonomous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effects</a:t>
            </a:r>
            <a:r>
              <a:rPr dirty="0" sz="1000" spc="4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on</a:t>
            </a:r>
            <a:r>
              <a:rPr dirty="0" sz="1000" spc="4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their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neighbors,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which</a:t>
            </a:r>
            <a:r>
              <a:rPr dirty="0" sz="1000" spc="4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presence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fitter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(mutant)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increases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chance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neighboring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less-fit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(wildtype)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will</a:t>
            </a:r>
            <a:r>
              <a:rPr dirty="0" sz="1000" spc="16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lost </a:t>
            </a:r>
            <a:r>
              <a:rPr dirty="0" sz="1000">
                <a:latin typeface="Times New Roman"/>
                <a:cs typeface="Times New Roman"/>
              </a:rPr>
              <a:t>prematurely.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This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form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of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replacement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has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been </a:t>
            </a:r>
            <a:r>
              <a:rPr dirty="0" sz="1000">
                <a:latin typeface="Times New Roman"/>
                <a:cs typeface="Times New Roman"/>
              </a:rPr>
              <a:t>observed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many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different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types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30" i="1">
                <a:latin typeface="Times New Roman"/>
                <a:cs typeface="Times New Roman"/>
              </a:rPr>
              <a:t>Drosophila</a:t>
            </a:r>
            <a:r>
              <a:rPr dirty="0" sz="1000" spc="95" i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mam- </a:t>
            </a:r>
            <a:r>
              <a:rPr dirty="0" sz="1000" spc="10">
                <a:latin typeface="Times New Roman"/>
                <a:cs typeface="Times New Roman"/>
              </a:rPr>
              <a:t>malian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tissues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58–60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64–68</a:t>
            </a:r>
            <a:r>
              <a:rPr dirty="0" sz="1000">
                <a:latin typeface="Times New Roman"/>
                <a:cs typeface="Times New Roman"/>
              </a:rPr>
              <a:t>],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and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attention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field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is </a:t>
            </a:r>
            <a:r>
              <a:rPr dirty="0" sz="1000">
                <a:latin typeface="Times New Roman"/>
                <a:cs typeface="Times New Roman"/>
              </a:rPr>
              <a:t>now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turning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question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of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whether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competition </a:t>
            </a:r>
            <a:r>
              <a:rPr dirty="0" sz="1000">
                <a:latin typeface="Times New Roman"/>
                <a:cs typeface="Times New Roman"/>
              </a:rPr>
              <a:t>provides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useful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function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tissue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what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bases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selection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one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over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another. </a:t>
            </a:r>
            <a:r>
              <a:rPr dirty="0" sz="1000" spc="85">
                <a:latin typeface="Times New Roman"/>
                <a:cs typeface="Times New Roman"/>
              </a:rPr>
              <a:t>The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most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likely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function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for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niche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competition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would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be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eliminate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unhealthy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niche,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just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as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competition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eliminates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unhealthy</a:t>
            </a:r>
            <a:r>
              <a:rPr dirty="0" sz="1000" spc="2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cells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from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tissues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69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70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Consistent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possibility,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several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forward </a:t>
            </a:r>
            <a:r>
              <a:rPr dirty="0" sz="1000">
                <a:latin typeface="Times New Roman"/>
                <a:cs typeface="Times New Roman"/>
              </a:rPr>
              <a:t>genet</a:t>
            </a:r>
            <a:r>
              <a:rPr dirty="0" sz="1000">
                <a:latin typeface="Times New Roman"/>
                <a:cs typeface="Times New Roman"/>
              </a:rPr>
              <a:t>ic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screens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revealed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wide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range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muta- </a:t>
            </a:r>
            <a:r>
              <a:rPr dirty="0" sz="1000">
                <a:latin typeface="Times New Roman"/>
                <a:cs typeface="Times New Roman"/>
              </a:rPr>
              <a:t>tions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selected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against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competition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pro- </a:t>
            </a:r>
            <a:r>
              <a:rPr dirty="0" sz="1000">
                <a:latin typeface="Times New Roman"/>
                <a:cs typeface="Times New Roman"/>
              </a:rPr>
              <a:t>cess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58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61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62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These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include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mutations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components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major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pathways,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might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be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expected, </a:t>
            </a:r>
            <a:r>
              <a:rPr dirty="0" sz="1000" spc="50">
                <a:latin typeface="Times New Roman"/>
                <a:cs typeface="Times New Roman"/>
              </a:rPr>
              <a:t>but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also</a:t>
            </a:r>
            <a:r>
              <a:rPr dirty="0" sz="1000" spc="4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43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adhesion</a:t>
            </a:r>
            <a:r>
              <a:rPr dirty="0" sz="1000" spc="4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components,</a:t>
            </a:r>
            <a:r>
              <a:rPr dirty="0" sz="1000" spc="4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mitochondrial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03249" y="1047374"/>
            <a:ext cx="3127375" cy="325691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38100" marR="30480" indent="-635">
              <a:lnSpc>
                <a:spcPct val="96200"/>
              </a:lnSpc>
              <a:spcBef>
                <a:spcPts val="140"/>
              </a:spcBef>
            </a:pPr>
            <a:r>
              <a:rPr dirty="0" sz="1000">
                <a:latin typeface="Times New Roman"/>
                <a:cs typeface="Times New Roman"/>
              </a:rPr>
              <a:t>genes,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vesicle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trafficking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components,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many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other </a:t>
            </a:r>
            <a:r>
              <a:rPr dirty="0" sz="1000">
                <a:latin typeface="Times New Roman"/>
                <a:cs typeface="Times New Roman"/>
              </a:rPr>
              <a:t>types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genes.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Studies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mutations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cause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hyper- </a:t>
            </a:r>
            <a:r>
              <a:rPr dirty="0" sz="1000">
                <a:latin typeface="Times New Roman"/>
                <a:cs typeface="Times New Roman"/>
              </a:rPr>
              <a:t>competition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suggest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proliferation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rate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positively </a:t>
            </a:r>
            <a:r>
              <a:rPr dirty="0" sz="1000">
                <a:latin typeface="Times New Roman"/>
                <a:cs typeface="Times New Roman"/>
              </a:rPr>
              <a:t>selected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competition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process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[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57</a:t>
            </a:r>
            <a:r>
              <a:rPr dirty="0" sz="1000" spc="-10">
                <a:latin typeface="Times New Roman"/>
                <a:cs typeface="Times New Roman"/>
              </a:rPr>
              <a:t>,</a:t>
            </a:r>
            <a:r>
              <a:rPr dirty="0" sz="1000" spc="-1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71</a:t>
            </a:r>
            <a:r>
              <a:rPr dirty="0" sz="1000" spc="-10">
                <a:latin typeface="Times New Roman"/>
                <a:cs typeface="Times New Roman"/>
              </a:rPr>
              <a:t>]. </a:t>
            </a:r>
            <a:r>
              <a:rPr dirty="0" sz="1000">
                <a:latin typeface="Times New Roman"/>
                <a:cs typeface="Times New Roman"/>
              </a:rPr>
              <a:t>Consistent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with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this,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overexpression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45" i="1">
                <a:latin typeface="Times New Roman"/>
                <a:cs typeface="Times New Roman"/>
              </a:rPr>
              <a:t>Cyclin</a:t>
            </a:r>
            <a:r>
              <a:rPr dirty="0" sz="1000" spc="35" i="1">
                <a:latin typeface="Times New Roman"/>
                <a:cs typeface="Times New Roman"/>
              </a:rPr>
              <a:t> </a:t>
            </a:r>
            <a:r>
              <a:rPr dirty="0" sz="1000" spc="100" i="1">
                <a:latin typeface="Times New Roman"/>
                <a:cs typeface="Times New Roman"/>
              </a:rPr>
              <a:t>E</a:t>
            </a:r>
            <a:r>
              <a:rPr dirty="0" sz="1000" spc="45" i="1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or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35" i="1">
                <a:latin typeface="Times New Roman"/>
                <a:cs typeface="Times New Roman"/>
              </a:rPr>
              <a:t>string</a:t>
            </a:r>
            <a:r>
              <a:rPr dirty="0" sz="1000" spc="50" i="1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is </a:t>
            </a:r>
            <a:r>
              <a:rPr dirty="0" sz="1000">
                <a:latin typeface="Times New Roman"/>
                <a:cs typeface="Times New Roman"/>
              </a:rPr>
              <a:t>sufficient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cause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hypercompetition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can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suppress </a:t>
            </a:r>
            <a:r>
              <a:rPr dirty="0" sz="1000">
                <a:latin typeface="Times New Roman"/>
                <a:cs typeface="Times New Roman"/>
              </a:rPr>
              <a:t>some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hypocompetition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phenotypes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36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57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However,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mutants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cause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sustained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increase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rate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egg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production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young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flies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also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cause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an </a:t>
            </a:r>
            <a:r>
              <a:rPr dirty="0" sz="1000">
                <a:latin typeface="Times New Roman"/>
                <a:cs typeface="Times New Roman"/>
              </a:rPr>
              <a:t>increase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rate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loss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older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flies,</a:t>
            </a:r>
            <a:r>
              <a:rPr dirty="0" sz="1000" spc="1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suggesting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hyperactivity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FSCs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also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leads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early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cell </a:t>
            </a:r>
            <a:r>
              <a:rPr dirty="0" sz="1000">
                <a:latin typeface="Times New Roman"/>
                <a:cs typeface="Times New Roman"/>
              </a:rPr>
              <a:t>exhaustion-like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behavior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36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..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Taken</a:t>
            </a:r>
            <a:r>
              <a:rPr dirty="0" sz="1000" spc="3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together</a:t>
            </a:r>
            <a:r>
              <a:rPr dirty="0" sz="1000" spc="3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these </a:t>
            </a:r>
            <a:r>
              <a:rPr dirty="0" sz="1000">
                <a:latin typeface="Times New Roman"/>
                <a:cs typeface="Times New Roman"/>
              </a:rPr>
              <a:t>observations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suggest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that,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proliferation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may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need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be </a:t>
            </a:r>
            <a:r>
              <a:rPr dirty="0" sz="1000">
                <a:latin typeface="Times New Roman"/>
                <a:cs typeface="Times New Roman"/>
              </a:rPr>
              <a:t>tightly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regulated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both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increased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decreased </a:t>
            </a:r>
            <a:r>
              <a:rPr dirty="0" sz="1000">
                <a:latin typeface="Times New Roman"/>
                <a:cs typeface="Times New Roman"/>
              </a:rPr>
              <a:t>proliferation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rates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can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impair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3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self-renewal.</a:t>
            </a:r>
            <a:r>
              <a:rPr dirty="0" sz="1000" spc="3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Other </a:t>
            </a:r>
            <a:r>
              <a:rPr dirty="0" sz="1000" spc="20">
                <a:latin typeface="Times New Roman"/>
                <a:cs typeface="Times New Roman"/>
              </a:rPr>
              <a:t>hypercompetition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mutations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do not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increase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proliferation </a:t>
            </a:r>
            <a:r>
              <a:rPr dirty="0" sz="1000" spc="50">
                <a:latin typeface="Times New Roman"/>
                <a:cs typeface="Times New Roman"/>
              </a:rPr>
              <a:t>but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instead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impair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pFC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differentiation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18</a:t>
            </a:r>
            <a:r>
              <a:rPr dirty="0" baseline="38461" sz="975">
                <a:solidFill>
                  <a:srgbClr val="00689C"/>
                </a:solidFill>
                <a:latin typeface="Arial"/>
                <a:cs typeface="Arial"/>
              </a:rPr>
              <a:t>.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2" action="ppaction://hlinksldjump"/>
              </a:rPr>
              <a:t>58</a:t>
            </a:r>
            <a:r>
              <a:rPr dirty="0" sz="1000">
                <a:latin typeface="Times New Roman"/>
                <a:cs typeface="Times New Roman"/>
              </a:rPr>
              <a:t>],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suggest- </a:t>
            </a:r>
            <a:r>
              <a:rPr dirty="0" sz="1000" spc="30">
                <a:latin typeface="Times New Roman"/>
                <a:cs typeface="Times New Roman"/>
              </a:rPr>
              <a:t>ing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that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there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are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multiple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independent </a:t>
            </a:r>
            <a:r>
              <a:rPr dirty="0" sz="1000" spc="20">
                <a:latin typeface="Times New Roman"/>
                <a:cs typeface="Times New Roman"/>
              </a:rPr>
              <a:t>causes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of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hyper- </a:t>
            </a:r>
            <a:r>
              <a:rPr dirty="0" sz="1000">
                <a:latin typeface="Times New Roman"/>
                <a:cs typeface="Times New Roman"/>
              </a:rPr>
              <a:t>competition.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However,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additional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studies</a:t>
            </a:r>
            <a:r>
              <a:rPr dirty="0" sz="1000" spc="2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254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needed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to </a:t>
            </a:r>
            <a:r>
              <a:rPr dirty="0" sz="1000">
                <a:latin typeface="Times New Roman"/>
                <a:cs typeface="Times New Roman"/>
              </a:rPr>
              <a:t>confirm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that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impaired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differentiation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is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sufficient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to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cause </a:t>
            </a:r>
            <a:r>
              <a:rPr dirty="0" sz="1000" spc="20">
                <a:latin typeface="Times New Roman"/>
                <a:cs typeface="Times New Roman"/>
              </a:rPr>
              <a:t>hypercompetition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and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determine</a:t>
            </a:r>
            <a:r>
              <a:rPr dirty="0" sz="1000" spc="10">
                <a:latin typeface="Times New Roman"/>
                <a:cs typeface="Times New Roman"/>
              </a:rPr>
              <a:t> how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the biased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selec- </a:t>
            </a:r>
            <a:r>
              <a:rPr dirty="0" sz="1000">
                <a:latin typeface="Times New Roman"/>
                <a:cs typeface="Times New Roman"/>
              </a:rPr>
              <a:t>tion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occurs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these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cases.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8659" y="4485643"/>
            <a:ext cx="3076575" cy="35636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>
              <a:lnSpc>
                <a:spcPts val="1290"/>
              </a:lnSpc>
              <a:spcBef>
                <a:spcPts val="95"/>
              </a:spcBef>
            </a:pPr>
            <a:r>
              <a:rPr dirty="0" sz="1100" spc="10">
                <a:latin typeface="Arial"/>
                <a:cs typeface="Arial"/>
              </a:rPr>
              <a:t>Concluding</a:t>
            </a:r>
            <a:r>
              <a:rPr dirty="0" sz="1100" spc="39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remarks</a:t>
            </a: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ct val="96200"/>
              </a:lnSpc>
              <a:spcBef>
                <a:spcPts val="15"/>
              </a:spcBef>
            </a:pPr>
            <a:r>
              <a:rPr dirty="0" sz="1000">
                <a:latin typeface="Times New Roman"/>
                <a:cs typeface="Times New Roman"/>
              </a:rPr>
              <a:t>Collectively,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research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over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past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30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years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has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found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45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every</a:t>
            </a:r>
            <a:r>
              <a:rPr dirty="0" sz="1000" spc="4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major</a:t>
            </a:r>
            <a:r>
              <a:rPr dirty="0" sz="1000" spc="45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developmental</a:t>
            </a:r>
            <a:r>
              <a:rPr dirty="0" sz="1000" spc="45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45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</a:t>
            </a:r>
            <a:r>
              <a:rPr dirty="0" sz="1000" spc="45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is </a:t>
            </a:r>
            <a:r>
              <a:rPr dirty="0" sz="1000">
                <a:latin typeface="Times New Roman"/>
                <a:cs typeface="Times New Roman"/>
              </a:rPr>
              <a:t>utilized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at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some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point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early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lineage.</a:t>
            </a:r>
            <a:r>
              <a:rPr dirty="0" sz="1000" spc="24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These </a:t>
            </a:r>
            <a:r>
              <a:rPr dirty="0" sz="1000" spc="10">
                <a:latin typeface="Times New Roman"/>
                <a:cs typeface="Times New Roman"/>
              </a:rPr>
              <a:t>studies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have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demonstrated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that</a:t>
            </a:r>
            <a:r>
              <a:rPr dirty="0" sz="1000" spc="17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spatial</a:t>
            </a:r>
            <a:r>
              <a:rPr dirty="0" sz="1000" spc="1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and</a:t>
            </a:r>
            <a:r>
              <a:rPr dirty="0" sz="1000" spc="1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temporal </a:t>
            </a:r>
            <a:r>
              <a:rPr dirty="0" sz="1000" spc="10">
                <a:latin typeface="Times New Roman"/>
                <a:cs typeface="Times New Roman"/>
              </a:rPr>
              <a:t>patterns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of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fate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specification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early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FSC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lineage </a:t>
            </a:r>
            <a:r>
              <a:rPr dirty="0" sz="1000">
                <a:latin typeface="Times New Roman"/>
                <a:cs typeface="Times New Roman"/>
              </a:rPr>
              <a:t>are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established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by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pathways</a:t>
            </a:r>
            <a:r>
              <a:rPr dirty="0" sz="1000" spc="3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that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intersect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 </a:t>
            </a:r>
            <a:r>
              <a:rPr dirty="0" sz="1000">
                <a:latin typeface="Times New Roman"/>
                <a:cs typeface="Times New Roman"/>
              </a:rPr>
              <a:t>complex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ways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produce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precise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yet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flexible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outcomes.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A</a:t>
            </a:r>
            <a:r>
              <a:rPr dirty="0" sz="1000">
                <a:latin typeface="Times New Roman"/>
                <a:cs typeface="Times New Roman"/>
              </a:rPr>
              <a:t> particularly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elegant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example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this</a:t>
            </a:r>
            <a:r>
              <a:rPr dirty="0" sz="1000" spc="3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3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30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coordinated </a:t>
            </a:r>
            <a:r>
              <a:rPr dirty="0" sz="1000">
                <a:latin typeface="Times New Roman"/>
                <a:cs typeface="Times New Roman"/>
              </a:rPr>
              <a:t>action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Hh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signaling,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low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levels</a:t>
            </a:r>
            <a:r>
              <a:rPr dirty="0" sz="1000" spc="1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Wnt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signaling,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and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perdurance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phosphorylated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Gro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to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specify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narrow </a:t>
            </a:r>
            <a:r>
              <a:rPr dirty="0" sz="1000">
                <a:latin typeface="Times New Roman"/>
                <a:cs typeface="Times New Roman"/>
              </a:rPr>
              <a:t>window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time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space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specification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polar </a:t>
            </a:r>
            <a:r>
              <a:rPr dirty="0" sz="1000" spc="10">
                <a:latin typeface="Times New Roman"/>
                <a:cs typeface="Times New Roman"/>
              </a:rPr>
              <a:t>cell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differentiation.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In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addition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to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providing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insights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into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signaling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pathways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themselves,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careful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descrip- </a:t>
            </a:r>
            <a:r>
              <a:rPr dirty="0" sz="1000">
                <a:latin typeface="Times New Roman"/>
                <a:cs typeface="Times New Roman"/>
              </a:rPr>
              <a:t>tions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where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229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when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each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pathway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operates</a:t>
            </a:r>
            <a:r>
              <a:rPr dirty="0" sz="1000" spc="2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the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</a:t>
            </a:r>
            <a:r>
              <a:rPr dirty="0" sz="1000" spc="2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have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provided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foundation</a:t>
            </a:r>
            <a:r>
              <a:rPr dirty="0" sz="1000" spc="2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investiga- </a:t>
            </a:r>
            <a:r>
              <a:rPr dirty="0" sz="1000" spc="20">
                <a:latin typeface="Times New Roman"/>
                <a:cs typeface="Times New Roman"/>
              </a:rPr>
              <a:t>tions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into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new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and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understudied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aspects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of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epithelial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cell </a:t>
            </a:r>
            <a:r>
              <a:rPr dirty="0" sz="1000">
                <a:latin typeface="Times New Roman"/>
                <a:cs typeface="Times New Roman"/>
              </a:rPr>
              <a:t>behavior,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such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as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</a:t>
            </a:r>
            <a:r>
              <a:rPr dirty="0" sz="1000" spc="3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unique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form</a:t>
            </a:r>
            <a:r>
              <a:rPr dirty="0" sz="1000" spc="3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parasitic</a:t>
            </a:r>
            <a:r>
              <a:rPr dirty="0" sz="1000" spc="3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bacterial </a:t>
            </a:r>
            <a:r>
              <a:rPr dirty="0" sz="1000">
                <a:latin typeface="Times New Roman"/>
                <a:cs typeface="Times New Roman"/>
              </a:rPr>
              <a:t>tropism</a:t>
            </a:r>
            <a:r>
              <a:rPr dirty="0" sz="1000" spc="18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specifically</a:t>
            </a:r>
            <a:r>
              <a:rPr dirty="0" sz="1000" spc="18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8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19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185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19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niche</a:t>
            </a:r>
            <a:r>
              <a:rPr dirty="0" sz="1000" spc="185"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region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72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73</a:t>
            </a:r>
            <a:r>
              <a:rPr dirty="0" sz="1000">
                <a:latin typeface="Times New Roman"/>
                <a:cs typeface="Times New Roman"/>
              </a:rPr>
              <a:t>],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plasticity</a:t>
            </a:r>
            <a:r>
              <a:rPr dirty="0" sz="1000" spc="2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sexual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identity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somatic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cells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gonad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74</a:t>
            </a:r>
            <a:r>
              <a:rPr dirty="0" sz="1000">
                <a:latin typeface="Times New Roman"/>
                <a:cs typeface="Times New Roman"/>
              </a:rPr>
              <a:t>],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and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role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intracellular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pH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dynam- </a:t>
            </a:r>
            <a:r>
              <a:rPr dirty="0" sz="1000">
                <a:latin typeface="Times New Roman"/>
                <a:cs typeface="Times New Roman"/>
              </a:rPr>
              <a:t>ics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specification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fate</a:t>
            </a:r>
            <a:r>
              <a:rPr dirty="0" sz="1000" spc="2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[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3" action="ppaction://hlinksldjump"/>
              </a:rPr>
              <a:t>29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>
                <a:solidFill>
                  <a:srgbClr val="00689C"/>
                </a:solidFill>
                <a:latin typeface="Times New Roman"/>
                <a:cs typeface="Times New Roman"/>
                <a:hlinkClick r:id="rId4" action="ppaction://hlinksldjump"/>
              </a:rPr>
              <a:t>75</a:t>
            </a:r>
            <a:r>
              <a:rPr dirty="0" sz="1000">
                <a:latin typeface="Times New Roman"/>
                <a:cs typeface="Times New Roman"/>
              </a:rPr>
              <a:t>].</a:t>
            </a:r>
            <a:r>
              <a:rPr dirty="0" sz="1000" spc="27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Continued </a:t>
            </a:r>
            <a:r>
              <a:rPr dirty="0" sz="1000">
                <a:latin typeface="Times New Roman"/>
                <a:cs typeface="Times New Roman"/>
              </a:rPr>
              <a:t>study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of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the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FSC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lineage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is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sure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to</a:t>
            </a:r>
            <a:r>
              <a:rPr dirty="0" sz="1000" spc="19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provide</a:t>
            </a:r>
            <a:r>
              <a:rPr dirty="0" sz="1000" spc="19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many</a:t>
            </a:r>
            <a:r>
              <a:rPr dirty="0" sz="1000" spc="204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more </a:t>
            </a:r>
            <a:r>
              <a:rPr dirty="0" sz="1000">
                <a:latin typeface="Times New Roman"/>
                <a:cs typeface="Times New Roman"/>
              </a:rPr>
              <a:t>insights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into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epithelial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stem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cell</a:t>
            </a:r>
            <a:r>
              <a:rPr dirty="0" sz="1000" spc="2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biology.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28659" y="8230362"/>
            <a:ext cx="1595120" cy="3371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290"/>
              </a:lnSpc>
              <a:spcBef>
                <a:spcPts val="95"/>
              </a:spcBef>
            </a:pPr>
            <a:r>
              <a:rPr dirty="0" sz="1100" spc="10">
                <a:latin typeface="Arial"/>
                <a:cs typeface="Arial"/>
              </a:rPr>
              <a:t>Declarations</a:t>
            </a:r>
            <a:r>
              <a:rPr dirty="0" sz="1100" spc="215">
                <a:latin typeface="Arial"/>
                <a:cs typeface="Arial"/>
              </a:rPr>
              <a:t> </a:t>
            </a:r>
            <a:r>
              <a:rPr dirty="0" sz="1100" spc="55">
                <a:latin typeface="Arial"/>
                <a:cs typeface="Arial"/>
              </a:rPr>
              <a:t>of</a:t>
            </a:r>
            <a:r>
              <a:rPr dirty="0" sz="1100" spc="22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interest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170"/>
              </a:lnSpc>
            </a:pPr>
            <a:r>
              <a:rPr dirty="0" sz="1000" spc="-10">
                <a:latin typeface="Times New Roman"/>
                <a:cs typeface="Times New Roman"/>
              </a:rPr>
              <a:t>None.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28659" y="8672152"/>
            <a:ext cx="3004185" cy="75819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1100" spc="-10">
                <a:latin typeface="Arial"/>
                <a:cs typeface="Arial"/>
              </a:rPr>
              <a:t>Acknowledgements</a:t>
            </a:r>
            <a:endParaRPr sz="1100">
              <a:latin typeface="Arial"/>
              <a:cs typeface="Arial"/>
            </a:endParaRPr>
          </a:p>
          <a:p>
            <a:pPr marL="12700" marR="5080" indent="-635">
              <a:lnSpc>
                <a:spcPct val="94100"/>
              </a:lnSpc>
              <a:spcBef>
                <a:spcPts val="459"/>
              </a:spcBef>
            </a:pPr>
            <a:r>
              <a:rPr dirty="0" sz="750" spc="10">
                <a:latin typeface="Times New Roman"/>
                <a:cs typeface="Times New Roman"/>
              </a:rPr>
              <a:t>We</a:t>
            </a:r>
            <a:r>
              <a:rPr dirty="0" sz="750" spc="9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are</a:t>
            </a:r>
            <a:r>
              <a:rPr dirty="0" sz="750" spc="9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grateful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to</a:t>
            </a:r>
            <a:r>
              <a:rPr dirty="0" sz="750" spc="9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Sumitra</a:t>
            </a:r>
            <a:r>
              <a:rPr dirty="0" sz="750" spc="10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Tatapudy</a:t>
            </a:r>
            <a:r>
              <a:rPr dirty="0" sz="750" spc="9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and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the</a:t>
            </a:r>
            <a:r>
              <a:rPr dirty="0" sz="750" spc="9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reviewers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for</a:t>
            </a:r>
            <a:r>
              <a:rPr dirty="0" sz="750" spc="9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helpful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comments</a:t>
            </a:r>
            <a:r>
              <a:rPr dirty="0" sz="750" spc="15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on</a:t>
            </a:r>
            <a:r>
              <a:rPr dirty="0" sz="750" spc="15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this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manuscript.</a:t>
            </a:r>
            <a:r>
              <a:rPr dirty="0" sz="750" spc="15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K.R.</a:t>
            </a:r>
            <a:r>
              <a:rPr dirty="0" sz="750" spc="15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is</a:t>
            </a:r>
            <a:r>
              <a:rPr dirty="0" sz="750" spc="15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supported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by</a:t>
            </a:r>
            <a:r>
              <a:rPr dirty="0" sz="750" spc="15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the</a:t>
            </a:r>
            <a:r>
              <a:rPr dirty="0" sz="750" spc="15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Deutsche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Forschungsgesellschaft</a:t>
            </a:r>
            <a:r>
              <a:rPr dirty="0" sz="750" spc="130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DFG,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project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number</a:t>
            </a:r>
            <a:r>
              <a:rPr dirty="0" sz="750" spc="1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419293565,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and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10">
                <a:latin typeface="Times New Roman"/>
                <a:cs typeface="Times New Roman"/>
              </a:rPr>
              <a:t>T.N.</a:t>
            </a:r>
            <a:r>
              <a:rPr dirty="0" sz="750" spc="140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is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supported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by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a</a:t>
            </a:r>
            <a:r>
              <a:rPr dirty="0" sz="750" spc="1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grant</a:t>
            </a:r>
            <a:r>
              <a:rPr dirty="0" sz="750" spc="17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from</a:t>
            </a:r>
            <a:r>
              <a:rPr dirty="0" sz="750" spc="17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the</a:t>
            </a:r>
            <a:r>
              <a:rPr dirty="0" sz="750" spc="15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National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Institutes</a:t>
            </a:r>
            <a:r>
              <a:rPr dirty="0" sz="750" spc="17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of</a:t>
            </a:r>
            <a:r>
              <a:rPr dirty="0" sz="750" spc="1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Health,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GM097158.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737139" y="428962"/>
            <a:ext cx="2367915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>
                <a:latin typeface="Arial"/>
                <a:cs typeface="Arial"/>
              </a:rPr>
              <a:t>Signaling</a:t>
            </a:r>
            <a:r>
              <a:rPr dirty="0" sz="800" spc="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FSC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lineage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Rust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Nystul</a:t>
            </a:r>
            <a:r>
              <a:rPr dirty="0" sz="800" spc="240">
                <a:latin typeface="Arial"/>
                <a:cs typeface="Arial"/>
              </a:rPr>
              <a:t>  </a:t>
            </a:r>
            <a:r>
              <a:rPr dirty="0" sz="800" spc="-25">
                <a:latin typeface="Arial"/>
                <a:cs typeface="Arial"/>
              </a:rPr>
              <a:t>45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774001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761300" y="9568491"/>
            <a:ext cx="104965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Arial"/>
                <a:cs typeface="Arial"/>
                <a:hlinkClick r:id="rId5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847299" y="9568491"/>
            <a:ext cx="225742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1300" y="1034685"/>
            <a:ext cx="2882265" cy="3975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275"/>
              </a:lnSpc>
              <a:spcBef>
                <a:spcPts val="95"/>
              </a:spcBef>
            </a:pPr>
            <a:r>
              <a:rPr dirty="0" sz="1100" spc="20">
                <a:latin typeface="Arial"/>
                <a:cs typeface="Arial"/>
              </a:rPr>
              <a:t>References</a:t>
            </a:r>
            <a:r>
              <a:rPr dirty="0" sz="1100" spc="185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and</a:t>
            </a:r>
            <a:r>
              <a:rPr dirty="0" sz="1100" spc="190">
                <a:latin typeface="Arial"/>
                <a:cs typeface="Arial"/>
              </a:rPr>
              <a:t> </a:t>
            </a:r>
            <a:r>
              <a:rPr dirty="0" sz="1100" spc="20">
                <a:latin typeface="Arial"/>
                <a:cs typeface="Arial"/>
              </a:rPr>
              <a:t>recommended</a:t>
            </a:r>
            <a:r>
              <a:rPr dirty="0" sz="1100" spc="19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reading</a:t>
            </a:r>
            <a:endParaRPr sz="1100">
              <a:latin typeface="Arial"/>
              <a:cs typeface="Arial"/>
            </a:endParaRPr>
          </a:p>
          <a:p>
            <a:pPr marL="12700" marR="5080" indent="-635">
              <a:lnSpc>
                <a:spcPts val="800"/>
              </a:lnSpc>
              <a:spcBef>
                <a:spcPts val="65"/>
              </a:spcBef>
            </a:pPr>
            <a:r>
              <a:rPr dirty="0" sz="750">
                <a:latin typeface="Arial"/>
                <a:cs typeface="Arial"/>
              </a:rPr>
              <a:t>Papers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particular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interest,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published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within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period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review,</a:t>
            </a:r>
            <a:r>
              <a:rPr dirty="0" sz="750">
                <a:latin typeface="Arial"/>
                <a:cs typeface="Arial"/>
              </a:rPr>
              <a:t> have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been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highlighted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as:</a:t>
            </a:r>
            <a:endParaRPr sz="7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54820" y="1495131"/>
            <a:ext cx="1113155" cy="2406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38430" indent="-125730">
              <a:lnSpc>
                <a:spcPts val="844"/>
              </a:lnSpc>
              <a:spcBef>
                <a:spcPts val="95"/>
              </a:spcBef>
              <a:buChar char="●"/>
              <a:tabLst>
                <a:tab pos="138430" algn="l"/>
              </a:tabLst>
            </a:pP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special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interest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844"/>
              </a:lnSpc>
            </a:pPr>
            <a:r>
              <a:rPr dirty="0" sz="750">
                <a:latin typeface="Arial"/>
                <a:cs typeface="Arial"/>
              </a:rPr>
              <a:t>..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outstanding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interest</a:t>
            </a:r>
            <a:endParaRPr sz="7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71301" y="1861611"/>
            <a:ext cx="2956560" cy="3429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5080" indent="-208915">
              <a:lnSpc>
                <a:spcPts val="800"/>
              </a:lnSpc>
              <a:spcBef>
                <a:spcPts val="204"/>
              </a:spcBef>
              <a:tabLst>
                <a:tab pos="220979" algn="l"/>
              </a:tabLst>
            </a:pPr>
            <a:r>
              <a:rPr dirty="0" sz="750" spc="-25">
                <a:latin typeface="Arial"/>
                <a:cs typeface="Arial"/>
              </a:rPr>
              <a:t>1.</a:t>
            </a:r>
            <a:r>
              <a:rPr dirty="0" sz="750">
                <a:latin typeface="Arial"/>
                <a:cs typeface="Arial"/>
              </a:rPr>
              <a:t>	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Koch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EA,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King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RC: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The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origin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and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early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differentiation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of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the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egg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chamber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of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Drosophila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melanogaster.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2"/>
              </a:rPr>
              <a:t>J</a:t>
            </a:r>
            <a:r>
              <a:rPr dirty="0" sz="750" spc="125" i="1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2"/>
              </a:rPr>
              <a:t>Morphol</a:t>
            </a:r>
            <a:r>
              <a:rPr dirty="0" sz="750" spc="135" i="1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1966,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119:283-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303.</a:t>
            </a:r>
            <a:endParaRPr sz="7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66991" y="2254003"/>
            <a:ext cx="3005455" cy="3416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6510">
              <a:lnSpc>
                <a:spcPts val="850"/>
              </a:lnSpc>
              <a:spcBef>
                <a:spcPts val="95"/>
              </a:spcBef>
              <a:tabLst>
                <a:tab pos="225425" algn="l"/>
              </a:tabLst>
            </a:pPr>
            <a:r>
              <a:rPr dirty="0" sz="750" spc="-25">
                <a:latin typeface="Arial"/>
                <a:cs typeface="Arial"/>
              </a:rPr>
              <a:t>2.</a:t>
            </a:r>
            <a:r>
              <a:rPr dirty="0" sz="750">
                <a:latin typeface="Arial"/>
                <a:cs typeface="Arial"/>
              </a:rPr>
              <a:t>	Rust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K,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Byrnes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L,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Yu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KS,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Park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JS,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Sneddon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JB,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Tward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AD,</a:t>
            </a:r>
            <a:endParaRPr sz="750">
              <a:latin typeface="Arial"/>
              <a:cs typeface="Arial"/>
            </a:endParaRPr>
          </a:p>
          <a:p>
            <a:pPr marL="225425" marR="5080" indent="-213360">
              <a:lnSpc>
                <a:spcPts val="790"/>
              </a:lnSpc>
              <a:spcBef>
                <a:spcPts val="70"/>
              </a:spcBef>
            </a:pPr>
            <a:r>
              <a:rPr dirty="0" sz="750">
                <a:latin typeface="Arial"/>
                <a:cs typeface="Arial"/>
              </a:rPr>
              <a:t>..</a:t>
            </a:r>
            <a:r>
              <a:rPr dirty="0" sz="750" spc="390">
                <a:latin typeface="Arial"/>
                <a:cs typeface="Arial"/>
              </a:rPr>
              <a:t>  </a:t>
            </a:r>
            <a:r>
              <a:rPr dirty="0" sz="750">
                <a:latin typeface="Arial"/>
                <a:cs typeface="Arial"/>
              </a:rPr>
              <a:t>Nystul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TG: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single-cell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atlas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lineage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analysis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adult</a:t>
            </a:r>
            <a:r>
              <a:rPr dirty="0" sz="7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drosophila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ovary.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 spc="-10" i="1">
                <a:latin typeface="Arial"/>
                <a:cs typeface="Arial"/>
              </a:rPr>
              <a:t>bioRxiv</a:t>
            </a:r>
            <a:r>
              <a:rPr dirty="0" sz="750" spc="70" i="1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2019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http://dx.doi.org/10.1101/798223</a:t>
            </a:r>
            <a:endParaRPr sz="7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71308" y="2557847"/>
            <a:ext cx="3076575" cy="8483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This</a:t>
            </a:r>
            <a:r>
              <a:rPr dirty="0" sz="750" spc="1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study</a:t>
            </a:r>
            <a:r>
              <a:rPr dirty="0" sz="750" spc="1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uses</a:t>
            </a:r>
            <a:r>
              <a:rPr dirty="0" sz="750" spc="1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1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combination</a:t>
            </a:r>
            <a:r>
              <a:rPr dirty="0" sz="750" spc="1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1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single-cell</a:t>
            </a:r>
            <a:r>
              <a:rPr dirty="0" sz="750" spc="1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RNA-</a:t>
            </a:r>
            <a:r>
              <a:rPr dirty="0" sz="750">
                <a:latin typeface="Arial"/>
                <a:cs typeface="Arial"/>
              </a:rPr>
              <a:t>sequencing,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in</a:t>
            </a:r>
            <a:r>
              <a:rPr dirty="0" sz="750" spc="140" i="1">
                <a:latin typeface="Arial"/>
                <a:cs typeface="Arial"/>
              </a:rPr>
              <a:t> </a:t>
            </a:r>
            <a:r>
              <a:rPr dirty="0" sz="750" spc="-20" i="1">
                <a:latin typeface="Arial"/>
                <a:cs typeface="Arial"/>
              </a:rPr>
              <a:t>vivo</a:t>
            </a:r>
            <a:r>
              <a:rPr dirty="0" sz="750" i="1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validation,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lineage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tracing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provide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new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insights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into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identity</a:t>
            </a:r>
            <a:r>
              <a:rPr dirty="0" sz="750">
                <a:latin typeface="Arial"/>
                <a:cs typeface="Arial"/>
              </a:rPr>
              <a:t> and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behavior</a:t>
            </a:r>
            <a:r>
              <a:rPr dirty="0" sz="750" spc="1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1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adult</a:t>
            </a:r>
            <a:r>
              <a:rPr dirty="0" sz="750" spc="1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Drosophila</a:t>
            </a:r>
            <a:r>
              <a:rPr dirty="0" sz="750" spc="1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ovary.</a:t>
            </a:r>
            <a:r>
              <a:rPr dirty="0" sz="750" spc="1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1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authors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identify</a:t>
            </a:r>
            <a:r>
              <a:rPr dirty="0" sz="750" spc="12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new</a:t>
            </a:r>
            <a:r>
              <a:rPr dirty="0" sz="750">
                <a:latin typeface="Arial"/>
                <a:cs typeface="Arial"/>
              </a:rPr>
              <a:t> subtypes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IGS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marker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can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used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identify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FSCs,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and</a:t>
            </a:r>
            <a:r>
              <a:rPr dirty="0" sz="750">
                <a:latin typeface="Arial"/>
                <a:cs typeface="Arial"/>
              </a:rPr>
              <a:t> several</a:t>
            </a:r>
            <a:r>
              <a:rPr dirty="0" sz="750" spc="10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Gal4</a:t>
            </a:r>
            <a:r>
              <a:rPr dirty="0" sz="750" spc="1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lines</a:t>
            </a:r>
            <a:r>
              <a:rPr dirty="0" sz="750" spc="1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with</a:t>
            </a:r>
            <a:r>
              <a:rPr dirty="0" sz="750" spc="1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specific</a:t>
            </a:r>
            <a:r>
              <a:rPr dirty="0" sz="750" spc="1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expression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patterns</a:t>
            </a:r>
            <a:r>
              <a:rPr dirty="0" sz="750" spc="1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1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ovary.</a:t>
            </a:r>
            <a:r>
              <a:rPr dirty="0" sz="750" spc="12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The</a:t>
            </a:r>
            <a:r>
              <a:rPr dirty="0" sz="7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authors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also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discover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an </a:t>
            </a:r>
            <a:r>
              <a:rPr dirty="0" sz="750">
                <a:latin typeface="Arial"/>
                <a:cs typeface="Arial"/>
              </a:rPr>
              <a:t>unexpected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form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plasticity,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which</a:t>
            </a:r>
            <a:r>
              <a:rPr dirty="0" sz="750" spc="-20">
                <a:latin typeface="Arial"/>
                <a:cs typeface="Arial"/>
              </a:rPr>
              <a:t> IGS </a:t>
            </a:r>
            <a:r>
              <a:rPr dirty="0" sz="750" spc="-10">
                <a:latin typeface="Arial"/>
                <a:cs typeface="Arial"/>
              </a:rPr>
              <a:t>cells</a:t>
            </a:r>
            <a:r>
              <a:rPr dirty="0" sz="750">
                <a:latin typeface="Arial"/>
                <a:cs typeface="Arial"/>
              </a:rPr>
              <a:t> convert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into follicle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stem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part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natural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physiological</a:t>
            </a:r>
            <a:r>
              <a:rPr dirty="0" sz="750" spc="-10">
                <a:latin typeface="Arial"/>
                <a:cs typeface="Arial"/>
              </a:rPr>
              <a:t> response</a:t>
            </a:r>
            <a:r>
              <a:rPr dirty="0" sz="750">
                <a:latin typeface="Arial"/>
                <a:cs typeface="Arial"/>
              </a:rPr>
              <a:t> to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starvation.</a:t>
            </a:r>
            <a:endParaRPr sz="7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71299" y="3456409"/>
            <a:ext cx="2909570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 spc="10">
                <a:latin typeface="Arial"/>
                <a:cs typeface="Arial"/>
              </a:rPr>
              <a:t>3.</a:t>
            </a:r>
            <a:r>
              <a:rPr dirty="0" sz="750" spc="335">
                <a:latin typeface="Arial"/>
                <a:cs typeface="Arial"/>
              </a:rPr>
              <a:t> 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Kirilly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Wang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S,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Xie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T: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Self-maintained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escort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cells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form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-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a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germline</a:t>
            </a:r>
            <a:r>
              <a:rPr dirty="0" sz="750" spc="21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stem</a:t>
            </a:r>
            <a:r>
              <a:rPr dirty="0" sz="750" spc="204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cell</a:t>
            </a:r>
            <a:r>
              <a:rPr dirty="0" sz="750" spc="21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differentiation</a:t>
            </a:r>
            <a:r>
              <a:rPr dirty="0" sz="750" spc="22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niche.</a:t>
            </a:r>
            <a:r>
              <a:rPr dirty="0" sz="750" spc="204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Development</a:t>
            </a:r>
            <a:r>
              <a:rPr dirty="0" sz="750" spc="220" i="1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2011,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138:5087-5097.</a:t>
            </a:r>
            <a:endParaRPr sz="7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71313" y="3848083"/>
            <a:ext cx="3000375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  <a:tabLst>
                <a:tab pos="220979" algn="l"/>
              </a:tabLst>
            </a:pPr>
            <a:r>
              <a:rPr dirty="0" sz="750" spc="-25">
                <a:latin typeface="Arial"/>
                <a:cs typeface="Arial"/>
              </a:rPr>
              <a:t>4.</a:t>
            </a:r>
            <a:r>
              <a:rPr dirty="0" sz="750">
                <a:latin typeface="Arial"/>
                <a:cs typeface="Arial"/>
              </a:rPr>
              <a:t>	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Lu T,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Wang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S,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Gao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Y,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Mao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Y,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Yang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Z,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Liu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L,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Song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X,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Ni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J,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Xie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T: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COP9-Hedgehog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axis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regulates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the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function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of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the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germline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stem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cell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progeny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differentiation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niche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in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the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Drosophila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ovary.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5"/>
              </a:rPr>
              <a:t>Development</a:t>
            </a:r>
            <a:r>
              <a:rPr dirty="0" sz="750" spc="85" i="1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2015,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142:4242-4252.</a:t>
            </a:r>
            <a:endParaRPr sz="7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71314" y="4342010"/>
            <a:ext cx="3000375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  <a:tabLst>
                <a:tab pos="220979" algn="l"/>
              </a:tabLst>
            </a:pPr>
            <a:r>
              <a:rPr dirty="0" sz="750" spc="-25">
                <a:latin typeface="Arial"/>
                <a:cs typeface="Arial"/>
              </a:rPr>
              <a:t>5.</a:t>
            </a:r>
            <a:r>
              <a:rPr dirty="0" sz="750">
                <a:latin typeface="Arial"/>
                <a:cs typeface="Arial"/>
              </a:rPr>
              <a:t>	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Wang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S,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Gao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Y,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Song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X,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Ma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X,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Zhu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X,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Mao Y,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Yang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Z,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Ni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J,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Li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H,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Malanowski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KE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et</a:t>
            </a:r>
            <a:r>
              <a:rPr dirty="0" sz="750" spc="9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al.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: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Wnt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signaling-mediated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redox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regulation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maintains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the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germ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line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stem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cell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differentiation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niche.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2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eLife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2015,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4.</a:t>
            </a:r>
            <a:endParaRPr sz="7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71307" y="4835208"/>
            <a:ext cx="2963545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  <a:tabLst>
                <a:tab pos="220979" algn="l"/>
              </a:tabLst>
            </a:pPr>
            <a:r>
              <a:rPr dirty="0" sz="750" spc="-25">
                <a:latin typeface="Arial"/>
                <a:cs typeface="Arial"/>
              </a:rPr>
              <a:t>6.</a:t>
            </a:r>
            <a:r>
              <a:rPr dirty="0" sz="750">
                <a:latin typeface="Arial"/>
                <a:cs typeface="Arial"/>
              </a:rPr>
              <a:t>	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Upadhyay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M,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Kuna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M,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Tudor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S,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Martino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Cortez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Y,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Rangan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P: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A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switch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in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the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mode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of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Wnt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signaling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orchestrates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the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formation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of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germline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stem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cell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differentiation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niche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in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Drosophila.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7"/>
              </a:rPr>
              <a:t>PLoS</a:t>
            </a:r>
            <a:r>
              <a:rPr dirty="0" sz="750" spc="45" i="1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7"/>
              </a:rPr>
              <a:t>Genet</a:t>
            </a:r>
            <a:r>
              <a:rPr dirty="0" sz="750" spc="40" i="1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2018,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14:e1007154.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71306" y="5328408"/>
            <a:ext cx="2999740" cy="3429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5080" indent="-208915">
              <a:lnSpc>
                <a:spcPts val="800"/>
              </a:lnSpc>
              <a:spcBef>
                <a:spcPts val="204"/>
              </a:spcBef>
              <a:tabLst>
                <a:tab pos="220979" algn="l"/>
              </a:tabLst>
            </a:pPr>
            <a:r>
              <a:rPr dirty="0" sz="750" spc="-25">
                <a:latin typeface="Arial"/>
                <a:cs typeface="Arial"/>
              </a:rPr>
              <a:t>7.</a:t>
            </a:r>
            <a:r>
              <a:rPr dirty="0" sz="750">
                <a:latin typeface="Arial"/>
                <a:cs typeface="Arial"/>
              </a:rPr>
              <a:t>	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Margolis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J,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Spradling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A: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Identification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and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behavior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of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epithelial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stem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cells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in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the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Drosophila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ovary.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Development</a:t>
            </a:r>
            <a:r>
              <a:rPr dirty="0" sz="750" spc="114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1995,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121:3797-3807.</a:t>
            </a:r>
            <a:endParaRPr sz="7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1312" y="5720803"/>
            <a:ext cx="2767330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  <a:tabLst>
                <a:tab pos="220979" algn="l"/>
              </a:tabLst>
            </a:pPr>
            <a:r>
              <a:rPr dirty="0" sz="750" spc="-25">
                <a:latin typeface="Arial"/>
                <a:cs typeface="Arial"/>
              </a:rPr>
              <a:t>8.</a:t>
            </a:r>
            <a:r>
              <a:rPr dirty="0" sz="750">
                <a:latin typeface="Arial"/>
                <a:cs typeface="Arial"/>
              </a:rPr>
              <a:t>	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Xie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T,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Spradling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AC: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decapentaplegic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is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essential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for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the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maintenance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and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division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of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germline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stem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cells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in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the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Drosophila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ovary.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9"/>
              </a:rPr>
              <a:t>Cell</a:t>
            </a:r>
            <a:r>
              <a:rPr dirty="0" sz="750" spc="140" i="1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1998,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94:251-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260.</a:t>
            </a:r>
            <a:endParaRPr sz="7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71309" y="6113209"/>
            <a:ext cx="3000375" cy="241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850"/>
              </a:lnSpc>
              <a:spcBef>
                <a:spcPts val="95"/>
              </a:spcBef>
              <a:tabLst>
                <a:tab pos="220979" algn="l"/>
              </a:tabLst>
            </a:pPr>
            <a:r>
              <a:rPr dirty="0" sz="750" spc="-25">
                <a:latin typeface="Arial"/>
                <a:cs typeface="Arial"/>
              </a:rPr>
              <a:t>9.</a:t>
            </a:r>
            <a:r>
              <a:rPr dirty="0" sz="750">
                <a:latin typeface="Arial"/>
                <a:cs typeface="Arial"/>
              </a:rPr>
              <a:t>	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Xie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T,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Spradling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AC: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A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niche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maintaining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germ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line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stem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cells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in</a:t>
            </a:r>
            <a:endParaRPr sz="750">
              <a:latin typeface="Arial"/>
              <a:cs typeface="Arial"/>
            </a:endParaRPr>
          </a:p>
          <a:p>
            <a:pPr marL="220979">
              <a:lnSpc>
                <a:spcPts val="850"/>
              </a:lnSpc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the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Drosophila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ovary.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Science</a:t>
            </a:r>
            <a:r>
              <a:rPr dirty="0" sz="750" spc="135" i="1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2000,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290:328-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330.</a:t>
            </a:r>
            <a:endParaRPr sz="7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71317" y="6404088"/>
            <a:ext cx="3000375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10.</a:t>
            </a:r>
            <a:r>
              <a:rPr dirty="0" sz="750" spc="155">
                <a:latin typeface="Arial"/>
                <a:cs typeface="Arial"/>
              </a:rPr>
              <a:t> 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de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Cuevas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M,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Spradling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AC: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Morphogenesis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of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the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Drosophila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fusome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and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its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implications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for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oocyte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specification.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Development</a:t>
            </a:r>
            <a:r>
              <a:rPr dirty="0" sz="750" spc="55" i="1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1998,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125:2781-2789.</a:t>
            </a:r>
            <a:endParaRPr sz="7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71303" y="6796489"/>
            <a:ext cx="3000375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11.</a:t>
            </a:r>
            <a:r>
              <a:rPr dirty="0" sz="750" spc="365"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Reilein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A,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Melamed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D,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Park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KS,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Berg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A,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Cimetta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E,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Tandon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N,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Vunjak-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Novakovic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G,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Finkelstein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S,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Kalderon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D: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Alternative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direct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stem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cell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derivatives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defined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by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stem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cell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location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and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graded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Wnt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signalling.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Nat</a:t>
            </a:r>
            <a:r>
              <a:rPr dirty="0" sz="750" spc="110" i="1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Cell</a:t>
            </a:r>
            <a:r>
              <a:rPr dirty="0" sz="750" spc="105" i="1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Biol</a:t>
            </a:r>
            <a:r>
              <a:rPr dirty="0" sz="750" spc="100" i="1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2017,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19:433-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444.</a:t>
            </a:r>
            <a:endParaRPr sz="7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71307" y="7289687"/>
            <a:ext cx="3001010" cy="2413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5080" indent="-208915">
              <a:lnSpc>
                <a:spcPts val="800"/>
              </a:lnSpc>
              <a:spcBef>
                <a:spcPts val="204"/>
              </a:spcBef>
            </a:pPr>
            <a:r>
              <a:rPr dirty="0" sz="750">
                <a:latin typeface="Arial"/>
                <a:cs typeface="Arial"/>
              </a:rPr>
              <a:t>12.</a:t>
            </a:r>
            <a:r>
              <a:rPr dirty="0" sz="750" spc="165">
                <a:latin typeface="Arial"/>
                <a:cs typeface="Arial"/>
              </a:rPr>
              <a:t> 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Fadiga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J,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Nystul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TG: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The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follicle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epithelium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in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the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Drosophila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ovary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is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maintained by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a small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number of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stem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cells.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25" i="1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Elife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2019,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8.</a:t>
            </a:r>
            <a:endParaRPr sz="75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71313" y="7580568"/>
            <a:ext cx="3001010" cy="3429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5080" indent="-208915">
              <a:lnSpc>
                <a:spcPts val="800"/>
              </a:lnSpc>
              <a:spcBef>
                <a:spcPts val="204"/>
              </a:spcBef>
            </a:pPr>
            <a:r>
              <a:rPr dirty="0" sz="750">
                <a:latin typeface="Arial"/>
                <a:cs typeface="Arial"/>
              </a:rPr>
              <a:t>13.</a:t>
            </a:r>
            <a:r>
              <a:rPr dirty="0" sz="750" spc="490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Nystul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TG,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Spradling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A: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An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epithelial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niche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in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the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Drosophila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ovary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undergoes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long-range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stem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cell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replacement.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Cell</a:t>
            </a:r>
            <a:r>
              <a:rPr dirty="0" sz="750" spc="170" i="1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-20" i="1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Stem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Cell</a:t>
            </a:r>
            <a:r>
              <a:rPr dirty="0" sz="750" spc="40" i="1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2007,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1:277-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285.</a:t>
            </a:r>
            <a:endParaRPr sz="7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71305" y="7972968"/>
            <a:ext cx="2926080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 spc="10">
                <a:latin typeface="Arial"/>
                <a:cs typeface="Arial"/>
              </a:rPr>
              <a:t>14.</a:t>
            </a:r>
            <a:r>
              <a:rPr dirty="0" sz="750" spc="450"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Nystul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TG,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Spradling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A: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Regulation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of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epithelial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stem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cell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replacement</a:t>
            </a:r>
            <a:r>
              <a:rPr dirty="0" sz="750" spc="18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and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follicle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formation</a:t>
            </a:r>
            <a:r>
              <a:rPr dirty="0" sz="750" spc="18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in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the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Drosophila</a:t>
            </a:r>
            <a:r>
              <a:rPr dirty="0" sz="750" spc="19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ovary.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Genetics</a:t>
            </a:r>
            <a:r>
              <a:rPr dirty="0" sz="750" spc="45" i="1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2010,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184:503-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515.</a:t>
            </a:r>
            <a:endParaRPr sz="7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71306" y="8365368"/>
            <a:ext cx="3000375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15.</a:t>
            </a:r>
            <a:r>
              <a:rPr dirty="0" sz="750" spc="380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Spradling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AC,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de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Cuevas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M,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Drummond-Barbosa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D,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Keyes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L,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Lilly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M,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Pepling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M,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Xie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T: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The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Drosophila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germarium: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stem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cells,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germ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line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cysts,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and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oocytes.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Cold</a:t>
            </a:r>
            <a:r>
              <a:rPr dirty="0" sz="750" spc="35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Spring</a:t>
            </a:r>
            <a:r>
              <a:rPr dirty="0" sz="750" spc="25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Harb</a:t>
            </a:r>
            <a:r>
              <a:rPr dirty="0" sz="750" spc="25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Symp</a:t>
            </a:r>
            <a:r>
              <a:rPr dirty="0" sz="750" spc="20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Quant</a:t>
            </a:r>
            <a:r>
              <a:rPr dirty="0" sz="750" spc="25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20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Biol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1997,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62:25-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34.</a:t>
            </a:r>
            <a:endParaRPr sz="7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71307" y="8858567"/>
            <a:ext cx="3000375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</a:pPr>
            <a:r>
              <a:rPr dirty="0" sz="750" spc="10">
                <a:latin typeface="Arial"/>
                <a:cs typeface="Arial"/>
              </a:rPr>
              <a:t>16.</a:t>
            </a:r>
            <a:r>
              <a:rPr dirty="0" sz="750" spc="495"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Morris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LX,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Spradling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AC: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Long-term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live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imaging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provides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new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insight</a:t>
            </a:r>
            <a:r>
              <a:rPr dirty="0" sz="750" spc="19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into</a:t>
            </a:r>
            <a:r>
              <a:rPr dirty="0" sz="750" spc="18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stem</a:t>
            </a:r>
            <a:r>
              <a:rPr dirty="0" sz="750" spc="18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cell</a:t>
            </a:r>
            <a:r>
              <a:rPr dirty="0" sz="750" spc="19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regulation</a:t>
            </a:r>
            <a:r>
              <a:rPr dirty="0" sz="750" spc="19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and</a:t>
            </a:r>
            <a:r>
              <a:rPr dirty="0" sz="750" spc="18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germline-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soma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coordination</a:t>
            </a:r>
            <a:r>
              <a:rPr dirty="0" sz="750" spc="20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in</a:t>
            </a:r>
            <a:r>
              <a:rPr dirty="0" sz="750" spc="19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the</a:t>
            </a:r>
            <a:r>
              <a:rPr dirty="0" sz="750" spc="204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Drosophila</a:t>
            </a:r>
            <a:r>
              <a:rPr dirty="0" sz="750" spc="204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ovary.</a:t>
            </a:r>
            <a:r>
              <a:rPr dirty="0" sz="750" spc="19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Development</a:t>
            </a:r>
            <a:r>
              <a:rPr dirty="0" sz="750" spc="195" i="1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2011,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138:2207-2215.</a:t>
            </a:r>
            <a:endParaRPr sz="7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938660" y="1033655"/>
            <a:ext cx="2998470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10">
                <a:latin typeface="Arial"/>
                <a:cs typeface="Arial"/>
              </a:rPr>
              <a:t>17.</a:t>
            </a:r>
            <a:r>
              <a:rPr dirty="0" sz="750" spc="425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Kim-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Yip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RP,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Nystul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TG: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Wingless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promotes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EGFR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signaling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in</a:t>
            </a:r>
            <a:endParaRPr sz="7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939381" y="1134458"/>
            <a:ext cx="2999105" cy="241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0345" indent="-207645">
              <a:lnSpc>
                <a:spcPts val="850"/>
              </a:lnSpc>
              <a:spcBef>
                <a:spcPts val="95"/>
              </a:spcBef>
              <a:buClr>
                <a:srgbClr val="000000"/>
              </a:buClr>
              <a:buChar char="●"/>
              <a:tabLst>
                <a:tab pos="220345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follicle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stem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cells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to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maintain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self-renewal.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Development</a:t>
            </a:r>
            <a:r>
              <a:rPr dirty="0" sz="750" spc="165" i="1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2018,</a:t>
            </a:r>
            <a:endParaRPr sz="750">
              <a:latin typeface="Arial"/>
              <a:cs typeface="Arial"/>
            </a:endParaRPr>
          </a:p>
          <a:p>
            <a:pPr marL="220345">
              <a:lnSpc>
                <a:spcPts val="850"/>
              </a:lnSpc>
            </a:pP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145</a:t>
            </a:r>
            <a:endParaRPr sz="75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938670" y="1336730"/>
            <a:ext cx="3075940" cy="6457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ct val="886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Wingless</a:t>
            </a:r>
            <a:r>
              <a:rPr dirty="0" sz="750" spc="2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</a:t>
            </a:r>
            <a:r>
              <a:rPr dirty="0" sz="750" spc="20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essential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</a:t>
            </a:r>
            <a:r>
              <a:rPr dirty="0" sz="750" spc="20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niche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factor</a:t>
            </a:r>
            <a:r>
              <a:rPr dirty="0" sz="750" spc="2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and,</a:t>
            </a:r>
            <a:r>
              <a:rPr dirty="0" sz="750" spc="20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though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wingless</a:t>
            </a:r>
            <a:r>
              <a:rPr dirty="0" sz="750" spc="204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is</a:t>
            </a:r>
            <a:r>
              <a:rPr dirty="0" sz="750">
                <a:latin typeface="Arial"/>
                <a:cs typeface="Arial"/>
              </a:rPr>
              <a:t> produced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multiple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types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germarium,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authors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demon-</a:t>
            </a:r>
            <a:r>
              <a:rPr dirty="0" sz="750">
                <a:latin typeface="Arial"/>
                <a:cs typeface="Arial"/>
              </a:rPr>
              <a:t> strate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short-range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wingless</a:t>
            </a:r>
            <a:r>
              <a:rPr dirty="0" sz="750" spc="9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produced</a:t>
            </a:r>
            <a:r>
              <a:rPr dirty="0" sz="750" spc="9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neighboring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IGS</a:t>
            </a:r>
            <a:r>
              <a:rPr dirty="0" sz="750">
                <a:latin typeface="Arial"/>
                <a:cs typeface="Arial"/>
              </a:rPr>
              <a:t> cells</a:t>
            </a:r>
            <a:r>
              <a:rPr dirty="0" sz="750" spc="2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2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sufficient.</a:t>
            </a:r>
            <a:r>
              <a:rPr dirty="0" sz="750" spc="2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2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addition,</a:t>
            </a:r>
            <a:r>
              <a:rPr dirty="0" sz="750" spc="2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they</a:t>
            </a:r>
            <a:r>
              <a:rPr dirty="0" sz="750" spc="2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demonstrate</a:t>
            </a:r>
            <a:r>
              <a:rPr dirty="0" sz="750" spc="2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2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Wnt</a:t>
            </a:r>
            <a:r>
              <a:rPr dirty="0" sz="750" spc="24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signaling</a:t>
            </a:r>
            <a:r>
              <a:rPr dirty="0" sz="750">
                <a:latin typeface="Arial"/>
                <a:cs typeface="Arial"/>
              </a:rPr>
              <a:t> operates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genetically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upstream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EGFR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FSCs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inducing</a:t>
            </a:r>
            <a:r>
              <a:rPr dirty="0" sz="750">
                <a:latin typeface="Arial"/>
                <a:cs typeface="Arial"/>
              </a:rPr>
              <a:t> the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expression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EGFR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ligand,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spitz.</a:t>
            </a:r>
            <a:endParaRPr sz="75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38671" y="2032971"/>
            <a:ext cx="2573020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18.</a:t>
            </a:r>
            <a:r>
              <a:rPr dirty="0" sz="750" spc="395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Johnston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MJ,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Bar-Cohen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S,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Paroush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Z’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ev,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Nystul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TG:</a:t>
            </a:r>
            <a:endParaRPr sz="75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939392" y="2133774"/>
            <a:ext cx="2986405" cy="3429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219075" marR="5080" indent="-207010">
              <a:lnSpc>
                <a:spcPts val="800"/>
              </a:lnSpc>
              <a:spcBef>
                <a:spcPts val="204"/>
              </a:spcBef>
              <a:buClr>
                <a:srgbClr val="000000"/>
              </a:buClr>
              <a:buChar char="●"/>
              <a:tabLst>
                <a:tab pos="220345" algn="l"/>
              </a:tabLst>
            </a:pP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Phosphorylated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Groucho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delays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differentiation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in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the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follicle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	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stem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cell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lineage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by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providing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a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molecular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memory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of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EGFR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	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signaling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in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the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niche.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Development</a:t>
            </a:r>
            <a:r>
              <a:rPr dirty="0" sz="750" spc="130" i="1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2016,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143:4631-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4642</a:t>
            </a:r>
            <a:endParaRPr sz="75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938668" y="2437616"/>
            <a:ext cx="3076575" cy="5448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ct val="88700"/>
              </a:lnSpc>
              <a:spcBef>
                <a:spcPts val="195"/>
              </a:spcBef>
            </a:pPr>
            <a:r>
              <a:rPr dirty="0" sz="750" spc="-20">
                <a:latin typeface="Arial"/>
                <a:cs typeface="Arial"/>
              </a:rPr>
              <a:t>The </a:t>
            </a:r>
            <a:r>
              <a:rPr dirty="0" sz="750">
                <a:latin typeface="Arial"/>
                <a:cs typeface="Arial"/>
              </a:rPr>
              <a:t>authors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identify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two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proteins,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groucho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Six4,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-10">
                <a:latin typeface="Arial"/>
                <a:cs typeface="Arial"/>
              </a:rPr>
              <a:t> are </a:t>
            </a:r>
            <a:r>
              <a:rPr dirty="0" sz="750">
                <a:latin typeface="Arial"/>
                <a:cs typeface="Arial"/>
              </a:rPr>
              <a:t>required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for</a:t>
            </a:r>
            <a:r>
              <a:rPr dirty="0" sz="750">
                <a:latin typeface="Arial"/>
                <a:cs typeface="Arial"/>
              </a:rPr>
              <a:t> Notch</a:t>
            </a:r>
            <a:r>
              <a:rPr dirty="0" sz="750" spc="1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1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1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polar</a:t>
            </a:r>
            <a:r>
              <a:rPr dirty="0" sz="750" spc="1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1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differentiation.</a:t>
            </a:r>
            <a:r>
              <a:rPr dirty="0" sz="750" spc="1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Groucho</a:t>
            </a:r>
            <a:r>
              <a:rPr dirty="0" sz="750" spc="1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1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inhibited</a:t>
            </a:r>
            <a:r>
              <a:rPr dirty="0" sz="750" spc="14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by</a:t>
            </a:r>
            <a:r>
              <a:rPr dirty="0" sz="750">
                <a:latin typeface="Arial"/>
                <a:cs typeface="Arial"/>
              </a:rPr>
              <a:t> EGFR</a:t>
            </a:r>
            <a:r>
              <a:rPr dirty="0" sz="750" spc="20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signaling,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they</a:t>
            </a:r>
            <a:r>
              <a:rPr dirty="0" sz="750" spc="20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provide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evidence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perdurance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the</a:t>
            </a:r>
            <a:r>
              <a:rPr dirty="0" sz="750">
                <a:latin typeface="Arial"/>
                <a:cs typeface="Arial"/>
              </a:rPr>
              <a:t> inhibited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form</a:t>
            </a:r>
            <a:r>
              <a:rPr dirty="0" sz="750" spc="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Groucho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provides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‘memory’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10">
                <a:latin typeface="Arial"/>
                <a:cs typeface="Arial"/>
              </a:rPr>
              <a:t> </a:t>
            </a:r>
            <a:r>
              <a:rPr dirty="0" sz="750" spc="-35">
                <a:latin typeface="Arial"/>
                <a:cs typeface="Arial"/>
              </a:rPr>
              <a:t>EGFR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niche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signal</a:t>
            </a:r>
            <a:r>
              <a:rPr dirty="0" sz="750">
                <a:latin typeface="Arial"/>
                <a:cs typeface="Arial"/>
              </a:rPr>
              <a:t> in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newly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produced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pFCs.</a:t>
            </a:r>
            <a:endParaRPr sz="75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938659" y="3032328"/>
            <a:ext cx="2999740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19.</a:t>
            </a:r>
            <a:r>
              <a:rPr dirty="0" sz="750" spc="204">
                <a:latin typeface="Arial"/>
                <a:cs typeface="Arial"/>
              </a:rPr>
              <a:t> 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Sahai-Hernandez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P,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Nystul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TG: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A dynamic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population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of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stromal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cells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contributes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to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the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follicle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stem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cell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niche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in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the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Drosophila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ovary.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Development</a:t>
            </a:r>
            <a:r>
              <a:rPr dirty="0" sz="750" spc="150" i="1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2013,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140:4490-4498.</a:t>
            </a:r>
            <a:endParaRPr sz="75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938668" y="3424729"/>
            <a:ext cx="3076575" cy="8483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85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20.</a:t>
            </a:r>
            <a:r>
              <a:rPr dirty="0" sz="750" spc="430">
                <a:latin typeface="Arial"/>
                <a:cs typeface="Arial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Dai</a:t>
            </a:r>
            <a:r>
              <a:rPr dirty="0" sz="750" spc="-4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W,</a:t>
            </a:r>
            <a:r>
              <a:rPr dirty="0" sz="750" spc="-4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Peterson</a:t>
            </a:r>
            <a:r>
              <a:rPr dirty="0" sz="750" spc="-3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A,</a:t>
            </a:r>
            <a:r>
              <a:rPr dirty="0" sz="750" spc="-3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Kenney</a:t>
            </a:r>
            <a:r>
              <a:rPr dirty="0" sz="750" spc="-4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T,</a:t>
            </a:r>
            <a:r>
              <a:rPr dirty="0" sz="750" spc="-3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Burrous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H,</a:t>
            </a:r>
            <a:r>
              <a:rPr dirty="0" sz="750" spc="-4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Montell</a:t>
            </a:r>
            <a:r>
              <a:rPr dirty="0" sz="750" spc="-4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DJ:</a:t>
            </a:r>
            <a:r>
              <a:rPr dirty="0" sz="750" spc="-3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Quantitative</a:t>
            </a:r>
            <a:endParaRPr sz="750">
              <a:latin typeface="Arial"/>
              <a:cs typeface="Arial"/>
            </a:endParaRPr>
          </a:p>
          <a:p>
            <a:pPr marL="220979" marR="81280" indent="-208279">
              <a:lnSpc>
                <a:spcPts val="790"/>
              </a:lnSpc>
              <a:spcBef>
                <a:spcPts val="70"/>
              </a:spcBef>
            </a:pPr>
            <a:r>
              <a:rPr dirty="0" sz="750" spc="20">
                <a:latin typeface="Arial"/>
                <a:cs typeface="Arial"/>
              </a:rPr>
              <a:t>..</a:t>
            </a:r>
            <a:r>
              <a:rPr dirty="0" sz="750" spc="305">
                <a:latin typeface="Arial"/>
                <a:cs typeface="Arial"/>
              </a:rPr>
              <a:t> 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microscopy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of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the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Drosophila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ovary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shows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multiple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niche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signals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specify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progenitor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cell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fate.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Nat</a:t>
            </a:r>
            <a:r>
              <a:rPr dirty="0" sz="750" spc="125" i="1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Commun</a:t>
            </a:r>
            <a:r>
              <a:rPr dirty="0" sz="750" spc="125" i="1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2017,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8:1244</a:t>
            </a:r>
            <a:endParaRPr sz="750">
              <a:latin typeface="Arial"/>
              <a:cs typeface="Arial"/>
            </a:endParaRPr>
          </a:p>
          <a:p>
            <a:pPr marL="12700" marR="5080">
              <a:lnSpc>
                <a:spcPts val="790"/>
              </a:lnSpc>
              <a:spcBef>
                <a:spcPts val="10"/>
              </a:spcBef>
            </a:pPr>
            <a:r>
              <a:rPr dirty="0" sz="750" spc="-20">
                <a:latin typeface="Arial"/>
                <a:cs typeface="Arial"/>
              </a:rPr>
              <a:t>The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authors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used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careful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quantitative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imaging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pathway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reporters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-25">
                <a:latin typeface="Arial"/>
                <a:cs typeface="Arial"/>
              </a:rPr>
              <a:t> the</a:t>
            </a:r>
            <a:r>
              <a:rPr dirty="0" sz="750">
                <a:latin typeface="Arial"/>
                <a:cs typeface="Arial"/>
              </a:rPr>
              <a:t> germarium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investigate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interactions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between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Wnt,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Hh,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Notch</a:t>
            </a:r>
            <a:endParaRPr sz="750">
              <a:latin typeface="Arial"/>
              <a:cs typeface="Arial"/>
            </a:endParaRPr>
          </a:p>
          <a:p>
            <a:pPr marL="12700" marR="5080">
              <a:lnSpc>
                <a:spcPts val="790"/>
              </a:lnSpc>
              <a:spcBef>
                <a:spcPts val="15"/>
              </a:spcBef>
            </a:pPr>
            <a:r>
              <a:rPr dirty="0" sz="750">
                <a:latin typeface="Arial"/>
                <a:cs typeface="Arial"/>
              </a:rPr>
              <a:t>signaling.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They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show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Wnt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operate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independently</a:t>
            </a:r>
            <a:r>
              <a:rPr dirty="0" sz="750">
                <a:latin typeface="Arial"/>
                <a:cs typeface="Arial"/>
              </a:rPr>
              <a:t> and</a:t>
            </a:r>
            <a:r>
              <a:rPr dirty="0" sz="750" spc="-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low</a:t>
            </a:r>
            <a:r>
              <a:rPr dirty="0" sz="750" spc="-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levels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Wnt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signaling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bias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pFCs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-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adopt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a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polar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fate</a:t>
            </a:r>
            <a:r>
              <a:rPr dirty="0" sz="750" spc="-25">
                <a:latin typeface="Arial"/>
                <a:cs typeface="Arial"/>
              </a:rPr>
              <a:t> by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795"/>
              </a:lnSpc>
            </a:pPr>
            <a:r>
              <a:rPr dirty="0" sz="750">
                <a:latin typeface="Arial"/>
                <a:cs typeface="Arial"/>
              </a:rPr>
              <a:t>transiently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inhibiting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eyes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absent.</a:t>
            </a:r>
            <a:endParaRPr sz="75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938666" y="4323289"/>
            <a:ext cx="3000375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21.</a:t>
            </a:r>
            <a:r>
              <a:rPr dirty="0" sz="750" spc="195">
                <a:latin typeface="Arial"/>
                <a:cs typeface="Arial"/>
              </a:rPr>
              <a:t> 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Wang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X,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Page-McCaw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A: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A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matrix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metalloproteinase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mediates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long-distance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attenuation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of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stem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cell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proliferation.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J</a:t>
            </a:r>
            <a:r>
              <a:rPr dirty="0" sz="750" spc="165" i="1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Cell</a:t>
            </a:r>
            <a:r>
              <a:rPr dirty="0" sz="750" spc="170" i="1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-20" i="1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Biol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2014,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206:923-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936.</a:t>
            </a:r>
            <a:endParaRPr sz="75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938666" y="4714968"/>
            <a:ext cx="287210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22.</a:t>
            </a:r>
            <a:r>
              <a:rPr dirty="0" sz="750" spc="430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Su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T-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Y,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Nakato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E,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Choi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PY,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Nakato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H: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Drosophila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glypicans</a:t>
            </a:r>
            <a:endParaRPr sz="75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3939387" y="4816483"/>
            <a:ext cx="299910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0345" indent="-207645">
              <a:lnSpc>
                <a:spcPct val="100000"/>
              </a:lnSpc>
              <a:spcBef>
                <a:spcPts val="95"/>
              </a:spcBef>
              <a:buClr>
                <a:srgbClr val="000000"/>
              </a:buClr>
              <a:buChar char="●"/>
              <a:tabLst>
                <a:tab pos="220345" algn="l"/>
              </a:tabLst>
            </a:pP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regulate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follicle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stem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cell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maintenance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and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niche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competition.</a:t>
            </a:r>
            <a:endParaRPr sz="75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4147470" y="4918006"/>
            <a:ext cx="123507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Genetics</a:t>
            </a:r>
            <a:r>
              <a:rPr dirty="0" sz="750" spc="40" i="1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2018,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209:537-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549</a:t>
            </a:r>
            <a:endParaRPr sz="75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3938665" y="5018814"/>
            <a:ext cx="3076575" cy="6457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 indent="-635">
              <a:lnSpc>
                <a:spcPct val="88600"/>
              </a:lnSpc>
              <a:spcBef>
                <a:spcPts val="200"/>
              </a:spcBef>
            </a:pPr>
            <a:r>
              <a:rPr dirty="0" sz="750" spc="-35">
                <a:latin typeface="Arial"/>
                <a:cs typeface="Arial"/>
              </a:rPr>
              <a:t>The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authors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demonstrate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two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glypicans,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Dally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Dlp</a:t>
            </a:r>
            <a:r>
              <a:rPr dirty="0" sz="750" spc="-20">
                <a:latin typeface="Arial"/>
                <a:cs typeface="Arial"/>
              </a:rPr>
              <a:t> have </a:t>
            </a:r>
            <a:r>
              <a:rPr dirty="0" sz="750" spc="-10">
                <a:latin typeface="Arial"/>
                <a:cs typeface="Arial"/>
              </a:rPr>
              <a:t>opposite</a:t>
            </a:r>
            <a:r>
              <a:rPr dirty="0" sz="750">
                <a:latin typeface="Arial"/>
                <a:cs typeface="Arial"/>
              </a:rPr>
              <a:t> roles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 spc="-30">
                <a:latin typeface="Arial"/>
                <a:cs typeface="Arial"/>
              </a:rPr>
              <a:t>FSC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self-renewal,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with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Dally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mutations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causing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an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increase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-3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the</a:t>
            </a:r>
            <a:r>
              <a:rPr dirty="0" sz="750">
                <a:latin typeface="Arial"/>
                <a:cs typeface="Arial"/>
              </a:rPr>
              <a:t> rate</a:t>
            </a:r>
            <a:r>
              <a:rPr dirty="0" sz="750" spc="1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loss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from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niche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Dlp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mutations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causing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niche</a:t>
            </a:r>
            <a:r>
              <a:rPr dirty="0" sz="750">
                <a:latin typeface="Arial"/>
                <a:cs typeface="Arial"/>
              </a:rPr>
              <a:t> hypercompetition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phenotype.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addition,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they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show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Dally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Dlp</a:t>
            </a:r>
            <a:r>
              <a:rPr dirty="0" sz="750">
                <a:latin typeface="Arial"/>
                <a:cs typeface="Arial"/>
              </a:rPr>
              <a:t> contribute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-10">
                <a:latin typeface="Arial"/>
                <a:cs typeface="Arial"/>
              </a:rPr>
              <a:t> the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regulation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JAK-</a:t>
            </a:r>
            <a:r>
              <a:rPr dirty="0" sz="750" spc="-20">
                <a:latin typeface="Arial"/>
                <a:cs typeface="Arial"/>
              </a:rPr>
              <a:t>STAT,</a:t>
            </a:r>
            <a:r>
              <a:rPr dirty="0" sz="75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Wnt,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and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Hedgehog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signaling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in</a:t>
            </a:r>
            <a:r>
              <a:rPr dirty="0" sz="750">
                <a:latin typeface="Arial"/>
                <a:cs typeface="Arial"/>
              </a:rPr>
              <a:t> the</a:t>
            </a:r>
            <a:r>
              <a:rPr dirty="0" sz="750" spc="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</a:t>
            </a:r>
            <a:r>
              <a:rPr dirty="0" sz="750" spc="1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lineage.</a:t>
            </a:r>
            <a:endParaRPr sz="75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3938663" y="5715049"/>
            <a:ext cx="3000375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23.</a:t>
            </a:r>
            <a:r>
              <a:rPr dirty="0" sz="750" spc="155">
                <a:latin typeface="Arial"/>
                <a:cs typeface="Arial"/>
              </a:rPr>
              <a:t> 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Castanieto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A,</a:t>
            </a:r>
            <a:r>
              <a:rPr dirty="0" sz="750" spc="-3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Johnston</a:t>
            </a:r>
            <a:r>
              <a:rPr dirty="0" sz="750" spc="-3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MJ,</a:t>
            </a:r>
            <a:r>
              <a:rPr dirty="0" sz="750" spc="-4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Nystul</a:t>
            </a:r>
            <a:r>
              <a:rPr dirty="0" sz="750" spc="-4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TG: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EGFR</a:t>
            </a:r>
            <a:r>
              <a:rPr dirty="0" sz="750" spc="-3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signaling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promotes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self-renewal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through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the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establishment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of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cell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polarity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in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Drosophila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follicle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stem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cells.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eLife</a:t>
            </a:r>
            <a:r>
              <a:rPr dirty="0" sz="750" spc="100" i="1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2014,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3.</a:t>
            </a:r>
            <a:endParaRPr sz="75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938670" y="6106728"/>
            <a:ext cx="2877820" cy="3429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5080" indent="-208915">
              <a:lnSpc>
                <a:spcPts val="800"/>
              </a:lnSpc>
              <a:spcBef>
                <a:spcPts val="204"/>
              </a:spcBef>
            </a:pPr>
            <a:r>
              <a:rPr dirty="0" sz="750">
                <a:latin typeface="Arial"/>
                <a:cs typeface="Arial"/>
              </a:rPr>
              <a:t>24.</a:t>
            </a:r>
            <a:r>
              <a:rPr dirty="0" sz="750" spc="155">
                <a:latin typeface="Arial"/>
                <a:cs typeface="Arial"/>
              </a:rPr>
              <a:t> 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Huang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J,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Kalderon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D: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Coupling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of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Hedgehog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and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Hippo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pathways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promotes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stem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cell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maintenance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by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stimulating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proliferation.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J</a:t>
            </a:r>
            <a:r>
              <a:rPr dirty="0" sz="750" spc="12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Cell</a:t>
            </a:r>
            <a:r>
              <a:rPr dirty="0" sz="750" spc="12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Biol</a:t>
            </a:r>
            <a:r>
              <a:rPr dirty="0" sz="750" spc="125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2014,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205:325-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338.</a:t>
            </a:r>
            <a:endParaRPr sz="75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3938666" y="6499128"/>
            <a:ext cx="2980690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25.</a:t>
            </a:r>
            <a:r>
              <a:rPr dirty="0" sz="750" spc="405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Forbes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AJ,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Lin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H,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Ingham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PW,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Spradling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AC: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hedgehog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is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required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for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the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proliferation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and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specification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of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ovarian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somatic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cells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prior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to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egg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chamber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formation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in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Drosophila.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Development</a:t>
            </a:r>
            <a:r>
              <a:rPr dirty="0" sz="750" spc="45" i="1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1996,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122:1125-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1135.</a:t>
            </a:r>
            <a:endParaRPr sz="75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3938663" y="6993048"/>
            <a:ext cx="3000375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26.</a:t>
            </a:r>
            <a:r>
              <a:rPr dirty="0" sz="750" spc="360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Hartman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TR,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Zinshteyn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D,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Schofield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HK,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Nicolas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E,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Okada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A,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O’Reilly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AM: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Drosophila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Boi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limits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Hedgehog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levels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to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suppress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follicle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stem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cell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proliferation.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J</a:t>
            </a:r>
            <a:r>
              <a:rPr dirty="0" sz="750" spc="160" i="1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Cell</a:t>
            </a:r>
            <a:r>
              <a:rPr dirty="0" sz="750" spc="155" i="1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Biol</a:t>
            </a:r>
            <a:r>
              <a:rPr dirty="0" sz="750" spc="160" i="1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2010,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191:943-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952.</a:t>
            </a:r>
            <a:endParaRPr sz="750">
              <a:latin typeface="Arial"/>
              <a:cs typeface="Arial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3913269" y="7384728"/>
            <a:ext cx="3050540" cy="6337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46379" marR="30480" indent="-208915">
              <a:lnSpc>
                <a:spcPct val="88600"/>
              </a:lnSpc>
              <a:spcBef>
                <a:spcPts val="200"/>
              </a:spcBef>
              <a:buClr>
                <a:srgbClr val="000000"/>
              </a:buClr>
              <a:buAutoNum type="arabicPeriod" startAt="27"/>
              <a:tabLst>
                <a:tab pos="2463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Hartman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TR,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Strochlic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TI,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Ji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Y,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Zinshteyn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D,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O’Reilly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AM: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Diet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controls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Drosophila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follicle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stem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cell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proliferation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via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Hedgehog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sequestration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and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release.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J</a:t>
            </a:r>
            <a:r>
              <a:rPr dirty="0" sz="750" spc="55" i="1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Cell</a:t>
            </a:r>
            <a:r>
              <a:rPr dirty="0" sz="750" spc="55" i="1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Biol</a:t>
            </a:r>
            <a:r>
              <a:rPr dirty="0" sz="750" spc="45" i="1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2013,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201:741-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757.</a:t>
            </a:r>
            <a:endParaRPr sz="750">
              <a:latin typeface="Arial"/>
              <a:cs typeface="Arial"/>
            </a:endParaRPr>
          </a:p>
          <a:p>
            <a:pPr marL="246379" indent="-208279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AutoNum type="arabicPeriod" startAt="27"/>
              <a:tabLst>
                <a:tab pos="246379" algn="l"/>
              </a:tabLst>
            </a:pPr>
            <a:r>
              <a:rPr dirty="0" sz="750" spc="-23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C¸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12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ic¸</a:t>
            </a:r>
            <a:r>
              <a:rPr dirty="0" sz="750" spc="-8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ek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17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IO</a:t>
            </a:r>
            <a:r>
              <a:rPr dirty="0" baseline="11111" sz="1125" spc="-254">
                <a:solidFill>
                  <a:srgbClr val="00689C"/>
                </a:solidFill>
                <a:latin typeface="Arial"/>
                <a:cs typeface="Arial"/>
              </a:rPr>
              <a:t>¨</a:t>
            </a:r>
            <a:r>
              <a:rPr dirty="0" baseline="11111" sz="1125" spc="-1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Karaca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S,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Brankatschk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M,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Eaton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S,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Urlaub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H,</a:t>
            </a:r>
            <a:endParaRPr sz="750">
              <a:latin typeface="Arial"/>
              <a:cs typeface="Arial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3939390" y="7979447"/>
            <a:ext cx="2991485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345" marR="5080" indent="-208279">
              <a:lnSpc>
                <a:spcPct val="88500"/>
              </a:lnSpc>
              <a:spcBef>
                <a:spcPts val="200"/>
              </a:spcBef>
              <a:buClr>
                <a:srgbClr val="000000"/>
              </a:buClr>
              <a:buChar char="●"/>
              <a:tabLst>
                <a:tab pos="220345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Shcherbata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HR: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Hedgehog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signaling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strength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is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orchestrated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by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the</a:t>
            </a:r>
            <a:r>
              <a:rPr dirty="0" sz="750" spc="18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mir-310</a:t>
            </a:r>
            <a:r>
              <a:rPr dirty="0" sz="750" spc="18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cluster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of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MicroRNAs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in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response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to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diet.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Genetics</a:t>
            </a:r>
            <a:r>
              <a:rPr dirty="0" sz="750" spc="45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2016,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202:1167-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1183</a:t>
            </a:r>
            <a:endParaRPr sz="750">
              <a:latin typeface="Arial"/>
              <a:cs typeface="Arial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3938665" y="8283285"/>
            <a:ext cx="3076575" cy="5441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 indent="-635">
              <a:lnSpc>
                <a:spcPct val="88500"/>
              </a:lnSpc>
              <a:spcBef>
                <a:spcPts val="200"/>
              </a:spcBef>
            </a:pPr>
            <a:r>
              <a:rPr dirty="0" sz="750" spc="-10">
                <a:latin typeface="Arial"/>
                <a:cs typeface="Arial"/>
              </a:rPr>
              <a:t>The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authors</a:t>
            </a:r>
            <a:r>
              <a:rPr dirty="0" sz="750" spc="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demonstrate that the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mir-310 family</a:t>
            </a:r>
            <a:r>
              <a:rPr dirty="0" sz="750" spc="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miRNAs</a:t>
            </a:r>
            <a:r>
              <a:rPr dirty="0" sz="750">
                <a:latin typeface="Arial"/>
                <a:cs typeface="Arial"/>
              </a:rPr>
              <a:t> regulate </a:t>
            </a:r>
            <a:r>
              <a:rPr dirty="0" sz="750" spc="-25">
                <a:latin typeface="Arial"/>
                <a:cs typeface="Arial"/>
              </a:rPr>
              <a:t>the</a:t>
            </a:r>
            <a:r>
              <a:rPr dirty="0" sz="750">
                <a:latin typeface="Arial"/>
                <a:cs typeface="Arial"/>
              </a:rPr>
              <a:t> release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from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cap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terminal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filament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</a:t>
            </a:r>
            <a:r>
              <a:rPr dirty="0" sz="750" spc="10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response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to</a:t>
            </a:r>
            <a:r>
              <a:rPr dirty="0" sz="750">
                <a:latin typeface="Arial"/>
                <a:cs typeface="Arial"/>
              </a:rPr>
              <a:t> dietary</a:t>
            </a:r>
            <a:r>
              <a:rPr dirty="0" sz="750" spc="1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cues.</a:t>
            </a:r>
            <a:r>
              <a:rPr dirty="0" sz="750" spc="1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They</a:t>
            </a:r>
            <a:r>
              <a:rPr dirty="0" sz="750" spc="1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show</a:t>
            </a:r>
            <a:r>
              <a:rPr dirty="0" sz="750" spc="1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1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mir-310</a:t>
            </a:r>
            <a:r>
              <a:rPr dirty="0" sz="750" spc="1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miRNAs</a:t>
            </a:r>
            <a:r>
              <a:rPr dirty="0" sz="750" spc="1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act</a:t>
            </a:r>
            <a:r>
              <a:rPr dirty="0" sz="750" spc="1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1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repressing</a:t>
            </a:r>
            <a:r>
              <a:rPr dirty="0" sz="750" spc="14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the</a:t>
            </a:r>
            <a:r>
              <a:rPr dirty="0" sz="750">
                <a:latin typeface="Arial"/>
                <a:cs typeface="Arial"/>
              </a:rPr>
              <a:t> expression of multiple targets that promote</a:t>
            </a:r>
            <a:r>
              <a:rPr dirty="0" sz="750" spc="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-10">
                <a:latin typeface="Arial"/>
                <a:cs typeface="Arial"/>
              </a:rPr>
              <a:t> release,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including</a:t>
            </a:r>
            <a:r>
              <a:rPr dirty="0" sz="750" spc="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Rab23,</a:t>
            </a:r>
            <a:r>
              <a:rPr dirty="0" sz="750">
                <a:latin typeface="Arial"/>
                <a:cs typeface="Arial"/>
              </a:rPr>
              <a:t> Hr96,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tramtrack.</a:t>
            </a:r>
            <a:endParaRPr sz="750">
              <a:latin typeface="Arial"/>
              <a:cs typeface="Arial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3938663" y="8878009"/>
            <a:ext cx="3000375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29.</a:t>
            </a:r>
            <a:r>
              <a:rPr dirty="0" sz="750" spc="425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Ulmschneider</a:t>
            </a:r>
            <a:r>
              <a:rPr dirty="0" sz="750" spc="-5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B,</a:t>
            </a:r>
            <a:r>
              <a:rPr dirty="0" sz="750" spc="-5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Grillo-Hill</a:t>
            </a:r>
            <a:r>
              <a:rPr dirty="0" sz="750" spc="-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BK,</a:t>
            </a:r>
            <a:r>
              <a:rPr dirty="0" sz="750" spc="-6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Benitez</a:t>
            </a:r>
            <a:r>
              <a:rPr dirty="0" sz="750" spc="-5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M,</a:t>
            </a:r>
            <a:r>
              <a:rPr dirty="0" sz="750" spc="-5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Azimova</a:t>
            </a:r>
            <a:r>
              <a:rPr dirty="0" sz="750" spc="-6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DR,</a:t>
            </a:r>
            <a:r>
              <a:rPr dirty="0" sz="750" spc="-6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Barber</a:t>
            </a:r>
            <a:r>
              <a:rPr dirty="0" sz="750" spc="-6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DL,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Nystul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TG: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Increased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intracellular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pH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is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necessary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for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adult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epithelial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and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embryonic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stem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cell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differentiation.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20" i="1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J</a:t>
            </a:r>
            <a:r>
              <a:rPr dirty="0" sz="750" spc="75" i="1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Cell</a:t>
            </a:r>
            <a:r>
              <a:rPr dirty="0" sz="750" spc="75" i="1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20" i="1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Biol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2016,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215:345-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355.</a:t>
            </a:r>
            <a:endParaRPr sz="750">
              <a:latin typeface="Arial"/>
              <a:cs typeface="Arial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671300" y="428962"/>
            <a:ext cx="1610360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 spc="10">
                <a:latin typeface="Arial"/>
                <a:cs typeface="Arial"/>
              </a:rPr>
              <a:t>46</a:t>
            </a:r>
            <a:r>
              <a:rPr dirty="0" sz="800" spc="229">
                <a:latin typeface="Arial"/>
                <a:cs typeface="Arial"/>
              </a:rPr>
              <a:t> 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and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regulation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43" name="object 43" descr=""/>
          <p:cNvSpPr/>
          <p:nvPr/>
        </p:nvSpPr>
        <p:spPr>
          <a:xfrm>
            <a:off x="683996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 txBox="1"/>
          <p:nvPr/>
        </p:nvSpPr>
        <p:spPr>
          <a:xfrm>
            <a:off x="671300" y="9568491"/>
            <a:ext cx="225742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5964018" y="9568491"/>
            <a:ext cx="104965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Arial"/>
                <a:cs typeface="Arial"/>
                <a:hlinkClick r:id="rId31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61300" y="1033612"/>
            <a:ext cx="3001010" cy="82740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  <a:buFont typeface="Arial"/>
              <a:buAutoNum type="arabicPeriod" startAt="30"/>
              <a:tabLst>
                <a:tab pos="220979" algn="l"/>
              </a:tabLst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Forbes AJ,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Spradling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AC, Ingham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PW,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Lin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H: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The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role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of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segment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polarity</a:t>
            </a:r>
            <a:r>
              <a:rPr dirty="0" sz="750" spc="19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genes</a:t>
            </a:r>
            <a:r>
              <a:rPr dirty="0" sz="750" spc="20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during</a:t>
            </a:r>
            <a:r>
              <a:rPr dirty="0" sz="750" spc="20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early</a:t>
            </a:r>
            <a:r>
              <a:rPr dirty="0" sz="750" spc="20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oogenesis</a:t>
            </a:r>
            <a:r>
              <a:rPr dirty="0" sz="750" spc="20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in</a:t>
            </a:r>
            <a:r>
              <a:rPr dirty="0" sz="750" spc="185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Drosophila.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"/>
              </a:rPr>
              <a:t>Development</a:t>
            </a:r>
            <a:r>
              <a:rPr dirty="0" sz="750" spc="55" i="1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1996,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"/>
              </a:rPr>
              <a:t>122:3283-3294.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 startAt="30"/>
            </a:pPr>
            <a:endParaRPr sz="550">
              <a:latin typeface="Arial"/>
              <a:cs typeface="Arial"/>
            </a:endParaRPr>
          </a:p>
          <a:p>
            <a:pPr marL="220979" marR="5080" indent="-208915">
              <a:lnSpc>
                <a:spcPct val="88400"/>
              </a:lnSpc>
              <a:buFont typeface="Arial"/>
              <a:buAutoNum type="arabicPeriod" startAt="30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Chang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Y-C,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Jang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AC-C,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Lin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C-H,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Montell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DJ: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Castor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is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required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for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Hedgehog-dependent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cell-fate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specification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and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follicle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stem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cell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maintenance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in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Drosophila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oogenesis.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Proc</a:t>
            </a:r>
            <a:r>
              <a:rPr dirty="0" sz="750" spc="9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Natl</a:t>
            </a:r>
            <a:r>
              <a:rPr dirty="0" sz="750" spc="8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2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Acad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Sci</a:t>
            </a:r>
            <a:r>
              <a:rPr dirty="0" sz="750" spc="35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U</a:t>
            </a:r>
            <a:r>
              <a:rPr dirty="0" sz="750" spc="4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S</a:t>
            </a:r>
            <a:r>
              <a:rPr dirty="0" sz="750" spc="4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A</a:t>
            </a:r>
            <a:r>
              <a:rPr dirty="0" sz="750" spc="40" i="1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2013,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"/>
              </a:rPr>
              <a:t>110:E1734-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"/>
              </a:rPr>
              <a:t>42.</a:t>
            </a:r>
            <a:endParaRPr sz="75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61305" y="1903376"/>
            <a:ext cx="3000375" cy="34163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5080" indent="-208915">
              <a:lnSpc>
                <a:spcPts val="800"/>
              </a:lnSpc>
              <a:spcBef>
                <a:spcPts val="204"/>
              </a:spcBef>
            </a:pPr>
            <a:r>
              <a:rPr dirty="0" sz="750" spc="10">
                <a:latin typeface="Arial"/>
                <a:cs typeface="Arial"/>
              </a:rPr>
              <a:t>32.</a:t>
            </a:r>
            <a:r>
              <a:rPr dirty="0" sz="750" spc="145">
                <a:latin typeface="Arial"/>
                <a:cs typeface="Arial"/>
              </a:rPr>
              <a:t> 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Bai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J,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Montell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D: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Eyes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absent,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a key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repressor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of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polar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cell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fate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during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Drosophila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oogenesis.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4"/>
              </a:rPr>
              <a:t>Development</a:t>
            </a:r>
            <a:r>
              <a:rPr dirty="0" sz="750" spc="114" i="1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2002,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129:5377-</a:t>
            </a:r>
            <a:endParaRPr sz="750">
              <a:latin typeface="Arial"/>
              <a:cs typeface="Arial"/>
            </a:endParaRPr>
          </a:p>
          <a:p>
            <a:pPr marL="220979">
              <a:lnSpc>
                <a:spcPts val="785"/>
              </a:lnSpc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4"/>
              </a:rPr>
              <a:t>5388.</a:t>
            </a:r>
            <a:endParaRPr sz="7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61303" y="2287851"/>
            <a:ext cx="3001010" cy="121221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7785" indent="-208915">
              <a:lnSpc>
                <a:spcPct val="88500"/>
              </a:lnSpc>
              <a:spcBef>
                <a:spcPts val="200"/>
              </a:spcBef>
              <a:buClr>
                <a:srgbClr val="000000"/>
              </a:buClr>
              <a:buAutoNum type="arabicPeriod" startAt="33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Zhang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Y,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Kalderon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D: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Regulation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of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cell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proliferation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and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patterning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in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Drosophila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oogenesis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by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Hedgehog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signaling.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5"/>
              </a:rPr>
              <a:t>Development</a:t>
            </a:r>
            <a:r>
              <a:rPr dirty="0" sz="750" spc="55" i="1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2000,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5"/>
              </a:rPr>
              <a:t>127:2165-2176.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 startAt="33"/>
            </a:pPr>
            <a:endParaRPr sz="550">
              <a:latin typeface="Arial"/>
              <a:cs typeface="Arial"/>
            </a:endParaRPr>
          </a:p>
          <a:p>
            <a:pPr marL="220979" marR="31115" indent="-208915">
              <a:lnSpc>
                <a:spcPct val="88500"/>
              </a:lnSpc>
              <a:buFont typeface="Arial"/>
              <a:buAutoNum type="arabicPeriod" startAt="33"/>
              <a:tabLst>
                <a:tab pos="220979" algn="l"/>
              </a:tabLst>
            </a:pP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Vied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C,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Kalderon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D: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Hedgehog-stimulated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stem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cells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depend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on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non-canonical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activity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of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the</a:t>
            </a:r>
            <a:r>
              <a:rPr dirty="0" sz="750" spc="18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Notch</a:t>
            </a:r>
            <a:r>
              <a:rPr dirty="0" sz="750" spc="17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co-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activator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Mastermind.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Development</a:t>
            </a:r>
            <a:r>
              <a:rPr dirty="0" sz="750" spc="160" i="1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2009,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6"/>
              </a:rPr>
              <a:t>136:2177-2186.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 startAt="33"/>
            </a:pPr>
            <a:endParaRPr sz="550">
              <a:latin typeface="Arial"/>
              <a:cs typeface="Arial"/>
            </a:endParaRPr>
          </a:p>
          <a:p>
            <a:pPr marL="220979" marR="5080" indent="-208915">
              <a:lnSpc>
                <a:spcPct val="88600"/>
              </a:lnSpc>
              <a:buFont typeface="Arial"/>
              <a:buAutoNum type="arabicPeriod" startAt="33"/>
              <a:tabLst>
                <a:tab pos="220979" algn="l"/>
              </a:tabLst>
            </a:pP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Besse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F,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Busson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D,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Pret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A-M: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Fused-dependent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Hedgehog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signal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transduction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is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required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for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somatic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cell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differentiation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during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Drosophila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egg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chamber</a:t>
            </a:r>
            <a:r>
              <a:rPr dirty="0" sz="750" spc="18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formation.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7"/>
              </a:rPr>
              <a:t>Development</a:t>
            </a:r>
            <a:r>
              <a:rPr dirty="0" sz="750" spc="180" i="1">
                <a:solidFill>
                  <a:srgbClr val="00689C"/>
                </a:solidFill>
                <a:latin typeface="Arial"/>
                <a:cs typeface="Arial"/>
                <a:hlinkClick r:id="rId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2002,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7"/>
              </a:rPr>
              <a:t>129:4111-4124.</a:t>
            </a:r>
            <a:endParaRPr sz="7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61312" y="3542810"/>
            <a:ext cx="3076575" cy="12528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85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36.</a:t>
            </a:r>
            <a:r>
              <a:rPr dirty="0" sz="750" spc="330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Singh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T,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Lee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EH,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Hartman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TR,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Ruiz-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Whalen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DM,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O’Reilly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AM:</a:t>
            </a:r>
            <a:endParaRPr sz="750">
              <a:latin typeface="Arial"/>
              <a:cs typeface="Arial"/>
            </a:endParaRPr>
          </a:p>
          <a:p>
            <a:pPr marL="220979" marR="81280" indent="-208279">
              <a:lnSpc>
                <a:spcPct val="88500"/>
              </a:lnSpc>
              <a:spcBef>
                <a:spcPts val="55"/>
              </a:spcBef>
            </a:pPr>
            <a:r>
              <a:rPr dirty="0" sz="750">
                <a:latin typeface="Arial"/>
                <a:cs typeface="Arial"/>
              </a:rPr>
              <a:t>..</a:t>
            </a:r>
            <a:r>
              <a:rPr dirty="0" sz="750" spc="434">
                <a:latin typeface="Arial"/>
                <a:cs typeface="Arial"/>
              </a:rPr>
              <a:t> 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Opposing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action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of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hedgehog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and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insulin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signaling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balances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proliferation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and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autophagy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to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determine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follicle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stem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cell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lifespan.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Dev</a:t>
            </a:r>
            <a:r>
              <a:rPr dirty="0" sz="750" spc="8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Cell</a:t>
            </a:r>
            <a:r>
              <a:rPr dirty="0" sz="750" spc="75" i="1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2018,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8"/>
              </a:rPr>
              <a:t>46:720-734.e6</a:t>
            </a:r>
            <a:endParaRPr sz="750">
              <a:latin typeface="Arial"/>
              <a:cs typeface="Arial"/>
            </a:endParaRPr>
          </a:p>
          <a:p>
            <a:pPr algn="just" marL="12700">
              <a:lnSpc>
                <a:spcPts val="745"/>
              </a:lnSpc>
            </a:pP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authors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demonstrate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that,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although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increased</a:t>
            </a:r>
            <a:r>
              <a:rPr dirty="0" sz="750" spc="4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proliferation</a:t>
            </a:r>
            <a:r>
              <a:rPr dirty="0" sz="750" spc="4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induced</a:t>
            </a:r>
            <a:endParaRPr sz="750">
              <a:latin typeface="Arial"/>
              <a:cs typeface="Arial"/>
            </a:endParaRPr>
          </a:p>
          <a:p>
            <a:pPr algn="just" marL="12700" marR="5080">
              <a:lnSpc>
                <a:spcPct val="88500"/>
              </a:lnSpc>
              <a:spcBef>
                <a:spcPts val="50"/>
              </a:spcBef>
            </a:pP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overexpression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string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enhances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self-renewal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fecundity,</a:t>
            </a:r>
            <a:r>
              <a:rPr dirty="0" sz="750">
                <a:latin typeface="Arial"/>
                <a:cs typeface="Arial"/>
              </a:rPr>
              <a:t> increased</a:t>
            </a:r>
            <a:r>
              <a:rPr dirty="0" sz="750" spc="1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Hh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1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knockdown</a:t>
            </a:r>
            <a:r>
              <a:rPr dirty="0" sz="750" spc="1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boi</a:t>
            </a:r>
            <a:r>
              <a:rPr dirty="0" sz="750" spc="1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or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overexpression</a:t>
            </a:r>
            <a:r>
              <a:rPr dirty="0" sz="750" spc="11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11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Hh</a:t>
            </a:r>
            <a:r>
              <a:rPr dirty="0" sz="750" spc="50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decreases</a:t>
            </a:r>
            <a:r>
              <a:rPr dirty="0" sz="750" spc="-25">
                <a:latin typeface="Arial"/>
                <a:cs typeface="Arial"/>
              </a:rPr>
              <a:t> </a:t>
            </a:r>
            <a:r>
              <a:rPr dirty="0" sz="750" spc="-35">
                <a:latin typeface="Arial"/>
                <a:cs typeface="Arial"/>
              </a:rPr>
              <a:t>FSC</a:t>
            </a:r>
            <a:r>
              <a:rPr dirty="0" sz="750" spc="-10">
                <a:latin typeface="Arial"/>
                <a:cs typeface="Arial"/>
              </a:rPr>
              <a:t> lifespan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fecundity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in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older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flies.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This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effect</a:t>
            </a:r>
            <a:r>
              <a:rPr dirty="0" sz="750" spc="-10">
                <a:latin typeface="Arial"/>
                <a:cs typeface="Arial"/>
              </a:rPr>
              <a:t> is</a:t>
            </a:r>
            <a:r>
              <a:rPr dirty="0" sz="750" spc="-2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counter-</a:t>
            </a:r>
            <a:r>
              <a:rPr dirty="0" sz="750">
                <a:latin typeface="Arial"/>
                <a:cs typeface="Arial"/>
              </a:rPr>
              <a:t> acted</a:t>
            </a:r>
            <a:r>
              <a:rPr dirty="0" sz="750" spc="19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by</a:t>
            </a:r>
            <a:r>
              <a:rPr dirty="0" sz="750" spc="1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insulin</a:t>
            </a:r>
            <a:r>
              <a:rPr dirty="0" sz="750" spc="1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signaling,</a:t>
            </a:r>
            <a:r>
              <a:rPr dirty="0" sz="750" spc="1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which</a:t>
            </a:r>
            <a:r>
              <a:rPr dirty="0" sz="750" spc="19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may</a:t>
            </a:r>
            <a:r>
              <a:rPr dirty="0" sz="750" spc="1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work</a:t>
            </a:r>
            <a:r>
              <a:rPr dirty="0" sz="750" spc="1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antagonistically</a:t>
            </a:r>
            <a:r>
              <a:rPr dirty="0" sz="750" spc="19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with</a:t>
            </a:r>
            <a:r>
              <a:rPr dirty="0" sz="750" spc="195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Hh</a:t>
            </a:r>
            <a:r>
              <a:rPr dirty="0" sz="750">
                <a:latin typeface="Arial"/>
                <a:cs typeface="Arial"/>
              </a:rPr>
              <a:t> signaling</a:t>
            </a:r>
            <a:r>
              <a:rPr dirty="0" sz="750" spc="2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to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promote</a:t>
            </a:r>
            <a:r>
              <a:rPr dirty="0" sz="750" spc="204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optimal</a:t>
            </a:r>
            <a:r>
              <a:rPr dirty="0" sz="750" spc="2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levels</a:t>
            </a:r>
            <a:r>
              <a:rPr dirty="0" sz="750" spc="2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2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FSC</a:t>
            </a:r>
            <a:r>
              <a:rPr dirty="0" sz="750" spc="2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output.</a:t>
            </a:r>
            <a:r>
              <a:rPr dirty="0" sz="750" spc="2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This</a:t>
            </a:r>
            <a:r>
              <a:rPr dirty="0" sz="750" spc="2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study</a:t>
            </a:r>
            <a:r>
              <a:rPr dirty="0" sz="750" spc="215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also</a:t>
            </a:r>
            <a:r>
              <a:rPr dirty="0" sz="7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provides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evidence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support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new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idea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some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types</a:t>
            </a:r>
            <a:r>
              <a:rPr dirty="0" sz="750" spc="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signaling</a:t>
            </a:r>
            <a:r>
              <a:rPr dirty="0" sz="750">
                <a:latin typeface="Arial"/>
                <a:cs typeface="Arial"/>
              </a:rPr>
              <a:t> downstream</a:t>
            </a:r>
            <a:r>
              <a:rPr dirty="0" sz="750" spc="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Ptc</a:t>
            </a:r>
            <a:r>
              <a:rPr dirty="0" sz="750" spc="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are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Smo-</a:t>
            </a:r>
            <a:r>
              <a:rPr dirty="0" sz="750" spc="-10">
                <a:latin typeface="Arial"/>
                <a:cs typeface="Arial"/>
              </a:rPr>
              <a:t>independent.</a:t>
            </a:r>
            <a:endParaRPr sz="7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61301" y="4838086"/>
            <a:ext cx="3001010" cy="4432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37.</a:t>
            </a:r>
            <a:r>
              <a:rPr dirty="0" sz="750" spc="360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Ruohola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H,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Bremer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KA,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Baker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D,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Swedlow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JR,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Jan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LY,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Jan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YN: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Role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of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neurogenic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genes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in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establishment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of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follicle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cell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fate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and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oocyte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polarity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during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oogenesis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in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Drosophila.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9"/>
              </a:rPr>
              <a:t>Cell</a:t>
            </a:r>
            <a:r>
              <a:rPr dirty="0" sz="750" spc="80" i="1">
                <a:solidFill>
                  <a:srgbClr val="00689C"/>
                </a:solidFill>
                <a:latin typeface="Arial"/>
                <a:cs typeface="Arial"/>
                <a:hlinkClick r:id="rId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1991,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66:433-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9"/>
              </a:rPr>
              <a:t>449.</a:t>
            </a:r>
            <a:endParaRPr sz="7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61312" y="5324090"/>
            <a:ext cx="3000375" cy="828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0979" indent="-208279">
              <a:lnSpc>
                <a:spcPts val="844"/>
              </a:lnSpc>
              <a:spcBef>
                <a:spcPts val="95"/>
              </a:spcBef>
              <a:buFont typeface="Arial"/>
              <a:buAutoNum type="arabicPeriod" startAt="38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Grammont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M,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Irvine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KD: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fringe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and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Notch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specify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polar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cell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fate</a:t>
            </a:r>
            <a:endParaRPr sz="750">
              <a:latin typeface="Arial"/>
              <a:cs typeface="Arial"/>
            </a:endParaRPr>
          </a:p>
          <a:p>
            <a:pPr marL="220979">
              <a:lnSpc>
                <a:spcPts val="795"/>
              </a:lnSpc>
            </a:pP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during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Drosophila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oogenesis.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Development</a:t>
            </a:r>
            <a:r>
              <a:rPr dirty="0" sz="750" spc="114" i="1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2001,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128:2243-</a:t>
            </a:r>
            <a:endParaRPr sz="750">
              <a:latin typeface="Arial"/>
              <a:cs typeface="Arial"/>
            </a:endParaRPr>
          </a:p>
          <a:p>
            <a:pPr marL="220979">
              <a:lnSpc>
                <a:spcPts val="850"/>
              </a:lnSpc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0"/>
              </a:rPr>
              <a:t>2253.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550">
              <a:latin typeface="Arial"/>
              <a:cs typeface="Arial"/>
            </a:endParaRPr>
          </a:p>
          <a:p>
            <a:pPr marL="220979" marR="5080" indent="-208915">
              <a:lnSpc>
                <a:spcPct val="88600"/>
              </a:lnSpc>
              <a:buClr>
                <a:srgbClr val="000000"/>
              </a:buClr>
              <a:buAutoNum type="arabicPeriod" startAt="39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Lopez-Schier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H,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St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Johnston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D: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Delta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signaling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from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the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germ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line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controls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the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proliferation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and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differentiation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of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the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somatic</a:t>
            </a:r>
            <a:r>
              <a:rPr dirty="0" sz="750" spc="19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follicle</a:t>
            </a:r>
            <a:r>
              <a:rPr dirty="0" sz="750" spc="19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cells</a:t>
            </a:r>
            <a:r>
              <a:rPr dirty="0" sz="750" spc="19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during</a:t>
            </a:r>
            <a:r>
              <a:rPr dirty="0" sz="750" spc="18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Drosophila</a:t>
            </a:r>
            <a:r>
              <a:rPr dirty="0" sz="750" spc="19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oogenesis.</a:t>
            </a:r>
            <a:r>
              <a:rPr dirty="0" sz="750" spc="17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Genes</a:t>
            </a:r>
            <a:r>
              <a:rPr dirty="0" sz="750" spc="190" i="1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25" i="1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Dev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2001,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15:1393-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1"/>
              </a:rPr>
              <a:t>1405.</a:t>
            </a:r>
            <a:endParaRPr sz="7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61307" y="6194574"/>
            <a:ext cx="2900680" cy="34163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20979" marR="5080" indent="-208915">
              <a:lnSpc>
                <a:spcPts val="790"/>
              </a:lnSpc>
              <a:spcBef>
                <a:spcPts val="215"/>
              </a:spcBef>
            </a:pPr>
            <a:r>
              <a:rPr dirty="0" sz="750">
                <a:latin typeface="Arial"/>
                <a:cs typeface="Arial"/>
              </a:rPr>
              <a:t>40.</a:t>
            </a:r>
            <a:r>
              <a:rPr dirty="0" sz="750" spc="170">
                <a:latin typeface="Arial"/>
                <a:cs typeface="Arial"/>
              </a:rPr>
              <a:t> 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Grammont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M,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Irvine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K: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Organizer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activity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of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the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polar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cells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during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Drosophila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oogenesis.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Development</a:t>
            </a:r>
            <a:r>
              <a:rPr dirty="0" sz="750" spc="114" i="1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2002,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129:5131-</a:t>
            </a:r>
            <a:endParaRPr sz="750">
              <a:latin typeface="Arial"/>
              <a:cs typeface="Arial"/>
            </a:endParaRPr>
          </a:p>
          <a:p>
            <a:pPr marL="220979">
              <a:lnSpc>
                <a:spcPts val="795"/>
              </a:lnSpc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2"/>
              </a:rPr>
              <a:t>5140.</a:t>
            </a:r>
            <a:endParaRPr sz="7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61312" y="6579041"/>
            <a:ext cx="2952750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4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41.</a:t>
            </a:r>
            <a:r>
              <a:rPr dirty="0" sz="750" spc="390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Althauser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C,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Jordan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KC,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Deng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W-M,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Ruohola-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Baker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H: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Fringe-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dependent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notch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activation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and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tramtrack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function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are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required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for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specification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of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the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polar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cells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in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Drosophila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oogenesis.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Dev</a:t>
            </a:r>
            <a:r>
              <a:rPr dirty="0" sz="750" spc="90" i="1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Dyn</a:t>
            </a:r>
            <a:r>
              <a:rPr dirty="0" sz="750" spc="90" i="1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2005,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3"/>
              </a:rPr>
              <a:t>232:1013-1020.</a:t>
            </a:r>
            <a:endParaRPr sz="7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61308" y="7064326"/>
            <a:ext cx="3000375" cy="82804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94615" indent="-208915">
              <a:lnSpc>
                <a:spcPct val="88500"/>
              </a:lnSpc>
              <a:spcBef>
                <a:spcPts val="200"/>
              </a:spcBef>
              <a:buClr>
                <a:srgbClr val="000000"/>
              </a:buClr>
              <a:buAutoNum type="arabicPeriod" startAt="42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Torres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IL,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-13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Lo´</a:t>
            </a:r>
            <a:r>
              <a:rPr dirty="0" sz="750" spc="-8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pez-Schier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H,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St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Johnston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D: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A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Notch/Delta-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dependent</a:t>
            </a:r>
            <a:r>
              <a:rPr dirty="0" sz="750" spc="229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relay</a:t>
            </a:r>
            <a:r>
              <a:rPr dirty="0" sz="750" spc="229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mechanism</a:t>
            </a:r>
            <a:r>
              <a:rPr dirty="0" sz="750" spc="22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establishes</a:t>
            </a:r>
            <a:r>
              <a:rPr dirty="0" sz="750" spc="24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anterior-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posterior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polarity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in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Drosophila.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Dev</a:t>
            </a:r>
            <a:r>
              <a:rPr dirty="0" sz="750" spc="130" i="1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Cell</a:t>
            </a:r>
            <a:r>
              <a:rPr dirty="0" sz="750" spc="130" i="1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2003,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5:547-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4"/>
              </a:rPr>
              <a:t>558.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 startAt="42"/>
            </a:pPr>
            <a:endParaRPr sz="550">
              <a:latin typeface="Arial"/>
              <a:cs typeface="Arial"/>
            </a:endParaRPr>
          </a:p>
          <a:p>
            <a:pPr marL="220979" marR="5080" indent="-208915">
              <a:lnSpc>
                <a:spcPct val="88600"/>
              </a:lnSpc>
              <a:buClr>
                <a:srgbClr val="000000"/>
              </a:buClr>
              <a:buAutoNum type="arabicPeriod" startAt="42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Assa-Kunik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E,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Torres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I,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Schejter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E,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Johnston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D,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Shilo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B: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Drosophila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follicle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cells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are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patterned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by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multiple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levels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of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Notch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signaling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and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antagonism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between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the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Notch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and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JAK/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STAT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pathways.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Development</a:t>
            </a:r>
            <a:r>
              <a:rPr dirty="0" sz="750" spc="95" i="1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2007,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5"/>
              </a:rPr>
              <a:t>134:1161-1169.</a:t>
            </a:r>
            <a:endParaRPr sz="7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61306" y="7934815"/>
            <a:ext cx="2962910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44.</a:t>
            </a:r>
            <a:r>
              <a:rPr dirty="0" sz="750" spc="440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McGregor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JR,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Xi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R,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Harrison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DA: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JAK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signaling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is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somatically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required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for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follicle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cell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differentiation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in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Drosophila.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Development</a:t>
            </a:r>
            <a:r>
              <a:rPr dirty="0" sz="750" spc="50" i="1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2002,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129:705-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6"/>
              </a:rPr>
              <a:t>717.</a:t>
            </a:r>
            <a:endParaRPr sz="7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61303" y="8319285"/>
            <a:ext cx="3001645" cy="111061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36830" indent="-208915">
              <a:lnSpc>
                <a:spcPct val="88500"/>
              </a:lnSpc>
              <a:spcBef>
                <a:spcPts val="200"/>
              </a:spcBef>
              <a:buClr>
                <a:srgbClr val="000000"/>
              </a:buClr>
              <a:buAutoNum type="arabicPeriod" startAt="45"/>
              <a:tabLst>
                <a:tab pos="220979" algn="l"/>
              </a:tabLst>
            </a:pP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Besse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F,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Pret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A-M: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Apoptosis-mediated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cell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death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within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the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ovarian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polar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cell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lineage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of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Drosophila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melanogaster.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Development</a:t>
            </a:r>
            <a:r>
              <a:rPr dirty="0" sz="750" spc="55" i="1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2003,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7"/>
              </a:rPr>
              <a:t>130:1017-1027.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 startAt="45"/>
            </a:pPr>
            <a:endParaRPr sz="550">
              <a:latin typeface="Arial"/>
              <a:cs typeface="Arial"/>
            </a:endParaRPr>
          </a:p>
          <a:p>
            <a:pPr marL="220979" marR="5080" indent="-208915">
              <a:lnSpc>
                <a:spcPct val="88500"/>
              </a:lnSpc>
              <a:buClr>
                <a:srgbClr val="000000"/>
              </a:buClr>
              <a:buAutoNum type="arabicPeriod" startAt="45"/>
              <a:tabLst>
                <a:tab pos="220979" algn="l"/>
              </a:tabLst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Vachias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C,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Couderc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J-L,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Grammont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M: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A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two-step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Notch-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dependant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mechanism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controls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the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selection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of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the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polar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cell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pair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in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Drosophila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oogenesis.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Development</a:t>
            </a:r>
            <a:r>
              <a:rPr dirty="0" sz="750" spc="25" i="1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2010,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137:2703-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8"/>
              </a:rPr>
              <a:t>2711.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 startAt="45"/>
            </a:pPr>
            <a:endParaRPr sz="550">
              <a:latin typeface="Arial"/>
              <a:cs typeface="Arial"/>
            </a:endParaRPr>
          </a:p>
          <a:p>
            <a:pPr marL="220979" marR="26034" indent="-208915">
              <a:lnSpc>
                <a:spcPct val="88500"/>
              </a:lnSpc>
              <a:buClr>
                <a:srgbClr val="000000"/>
              </a:buClr>
              <a:buAutoNum type="arabicPeriod" startAt="45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Nagaraj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R,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Banerjee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U: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Regulation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of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Notch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and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Wingless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signalling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by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phyllopod,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a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transcriptional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target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of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the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EGFR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pathway.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EMBO</a:t>
            </a:r>
            <a:r>
              <a:rPr dirty="0" sz="750" spc="105" i="1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J</a:t>
            </a:r>
            <a:r>
              <a:rPr dirty="0" sz="750" spc="85" i="1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2009,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28:337-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19"/>
              </a:rPr>
              <a:t>346.</a:t>
            </a:r>
            <a:endParaRPr sz="7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28652" y="1033659"/>
            <a:ext cx="3000375" cy="72707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82550" indent="-208915">
              <a:lnSpc>
                <a:spcPct val="88500"/>
              </a:lnSpc>
              <a:spcBef>
                <a:spcPts val="200"/>
              </a:spcBef>
              <a:buClr>
                <a:srgbClr val="000000"/>
              </a:buClr>
              <a:buAutoNum type="arabicPeriod" startAt="48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LaFever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L,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Drummond-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Barbosa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D: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Direct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control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of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germline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stem</a:t>
            </a:r>
            <a:r>
              <a:rPr dirty="0" sz="750" spc="18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cell</a:t>
            </a:r>
            <a:r>
              <a:rPr dirty="0" sz="750" spc="19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division</a:t>
            </a:r>
            <a:r>
              <a:rPr dirty="0" sz="750" spc="18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and</a:t>
            </a:r>
            <a:r>
              <a:rPr dirty="0" sz="750" spc="18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cyst</a:t>
            </a:r>
            <a:r>
              <a:rPr dirty="0" sz="750" spc="19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growth</a:t>
            </a:r>
            <a:r>
              <a:rPr dirty="0" sz="750" spc="18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by</a:t>
            </a:r>
            <a:r>
              <a:rPr dirty="0" sz="750" spc="18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neural</a:t>
            </a:r>
            <a:r>
              <a:rPr dirty="0" sz="750" spc="18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insulin</a:t>
            </a:r>
            <a:r>
              <a:rPr dirty="0" sz="750" spc="18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in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Drosophila.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Science</a:t>
            </a:r>
            <a:r>
              <a:rPr dirty="0" sz="750" spc="140" i="1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2005,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0"/>
              </a:rPr>
              <a:t>309:1071-1073.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AutoNum type="arabicPeriod" startAt="48"/>
            </a:pPr>
            <a:endParaRPr sz="550">
              <a:latin typeface="Arial"/>
              <a:cs typeface="Arial"/>
            </a:endParaRPr>
          </a:p>
          <a:p>
            <a:pPr algn="just" marL="220979" marR="5080" indent="-208915">
              <a:lnSpc>
                <a:spcPct val="88500"/>
              </a:lnSpc>
              <a:buClr>
                <a:srgbClr val="000000"/>
              </a:buClr>
              <a:buAutoNum type="arabicPeriod" startAt="48"/>
              <a:tabLst>
                <a:tab pos="220979" algn="l"/>
              </a:tabLst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Kirilly</a:t>
            </a:r>
            <a:r>
              <a:rPr dirty="0" sz="750" spc="-4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D,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Spana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4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EP,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Perrimon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3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N,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Padgett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4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RW,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4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Xie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5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T: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BMP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signaling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is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required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for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controlling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somatic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stem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cell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self-renewal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in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the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Drosophila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ovary.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Dev</a:t>
            </a:r>
            <a:r>
              <a:rPr dirty="0" sz="750" spc="110" i="1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Cell</a:t>
            </a:r>
            <a:r>
              <a:rPr dirty="0" sz="750" spc="105" i="1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2005,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9:651-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1"/>
              </a:rPr>
              <a:t>662.</a:t>
            </a:r>
            <a:endParaRPr sz="7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28661" y="1804730"/>
            <a:ext cx="3076575" cy="192278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81915" indent="-208915">
              <a:lnSpc>
                <a:spcPct val="88600"/>
              </a:lnSpc>
              <a:spcBef>
                <a:spcPts val="200"/>
              </a:spcBef>
              <a:buClr>
                <a:srgbClr val="000000"/>
              </a:buClr>
              <a:buAutoNum type="arabicPeriod" startAt="50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LaFever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L,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Feoktistov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A,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Hsu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H-J,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Drummond-Barbosa</a:t>
            </a:r>
            <a:r>
              <a:rPr dirty="0" sz="750" spc="4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D: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Specific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roles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of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Target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of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rapamycin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in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the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control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of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stem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cells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and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their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progeny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in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the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Drosophila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ovary.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-10" i="1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Development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2010,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2"/>
              </a:rPr>
              <a:t>137:2117-2126.</a:t>
            </a:r>
            <a:endParaRPr sz="750">
              <a:latin typeface="Arial"/>
              <a:cs typeface="Arial"/>
            </a:endParaRPr>
          </a:p>
          <a:p>
            <a:pPr algn="just" marL="220979" indent="-208279">
              <a:lnSpc>
                <a:spcPts val="850"/>
              </a:lnSpc>
              <a:spcBef>
                <a:spcPts val="540"/>
              </a:spcBef>
              <a:buClr>
                <a:srgbClr val="000000"/>
              </a:buClr>
              <a:buAutoNum type="arabicPeriod" startAt="50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Berns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N,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Woichansky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I,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Friedrichsen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S,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Kraft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N,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Riechmann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V: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-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A</a:t>
            </a:r>
            <a:endParaRPr sz="750">
              <a:latin typeface="Arial"/>
              <a:cs typeface="Arial"/>
            </a:endParaRPr>
          </a:p>
          <a:p>
            <a:pPr algn="just" marL="220979" marR="80645" indent="-208279">
              <a:lnSpc>
                <a:spcPct val="88500"/>
              </a:lnSpc>
              <a:spcBef>
                <a:spcPts val="50"/>
              </a:spcBef>
            </a:pPr>
            <a:r>
              <a:rPr dirty="0" sz="750" spc="10">
                <a:latin typeface="Arial"/>
                <a:cs typeface="Arial"/>
              </a:rPr>
              <a:t>..</a:t>
            </a:r>
            <a:r>
              <a:rPr dirty="0" sz="750" spc="335">
                <a:latin typeface="Arial"/>
                <a:cs typeface="Arial"/>
              </a:rPr>
              <a:t> 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genome-scale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in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vivo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RNAi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analysis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of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epithelial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development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in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Drosophila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identifies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new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proliferation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domains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outside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of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the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stem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cell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niche.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J</a:t>
            </a:r>
            <a:r>
              <a:rPr dirty="0" sz="750" spc="105" i="1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Cell</a:t>
            </a:r>
            <a:r>
              <a:rPr dirty="0" sz="750" spc="100" i="1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Sci</a:t>
            </a:r>
            <a:r>
              <a:rPr dirty="0" sz="750" spc="105" i="1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2014,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127:2736-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3"/>
              </a:rPr>
              <a:t>2748</a:t>
            </a:r>
            <a:endParaRPr sz="750">
              <a:latin typeface="Arial"/>
              <a:cs typeface="Arial"/>
            </a:endParaRPr>
          </a:p>
          <a:p>
            <a:pPr marL="12700" marR="5080">
              <a:lnSpc>
                <a:spcPts val="800"/>
              </a:lnSpc>
              <a:spcBef>
                <a:spcPts val="5"/>
              </a:spcBef>
            </a:pP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authors</a:t>
            </a:r>
            <a:r>
              <a:rPr dirty="0" sz="750" spc="1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demonstrate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ESCRT</a:t>
            </a:r>
            <a:r>
              <a:rPr dirty="0" sz="750" spc="1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machinery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is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required</a:t>
            </a:r>
            <a:r>
              <a:rPr dirty="0" sz="750" spc="18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for</a:t>
            </a:r>
            <a:r>
              <a:rPr dirty="0" sz="750">
                <a:latin typeface="Arial"/>
                <a:cs typeface="Arial"/>
              </a:rPr>
              <a:t> proliferation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pFC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outside</a:t>
            </a:r>
            <a:r>
              <a:rPr dirty="0" sz="750" spc="1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stem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niche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but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not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for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more</a:t>
            </a:r>
            <a:endParaRPr sz="750">
              <a:latin typeface="Arial"/>
              <a:cs typeface="Arial"/>
            </a:endParaRPr>
          </a:p>
          <a:p>
            <a:pPr marL="12700" marR="5080">
              <a:lnSpc>
                <a:spcPts val="790"/>
              </a:lnSpc>
              <a:spcBef>
                <a:spcPts val="5"/>
              </a:spcBef>
            </a:pPr>
            <a:r>
              <a:rPr dirty="0" sz="750">
                <a:latin typeface="Arial"/>
                <a:cs typeface="Arial"/>
              </a:rPr>
              <a:t>differentiated</a:t>
            </a:r>
            <a:r>
              <a:rPr dirty="0" sz="750" spc="10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follicle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cells.</a:t>
            </a:r>
            <a:r>
              <a:rPr dirty="0" sz="750" spc="1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They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conclude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10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there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are</a:t>
            </a:r>
            <a:r>
              <a:rPr dirty="0" sz="750" spc="10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at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least</a:t>
            </a:r>
            <a:r>
              <a:rPr dirty="0" sz="750" spc="10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three</a:t>
            </a:r>
            <a:r>
              <a:rPr dirty="0" sz="750">
                <a:latin typeface="Arial"/>
                <a:cs typeface="Arial"/>
              </a:rPr>
              <a:t> domains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early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follicle</a:t>
            </a:r>
            <a:r>
              <a:rPr dirty="0" sz="750" spc="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lineage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with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distinct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regulation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pro-</a:t>
            </a:r>
            <a:endParaRPr sz="750">
              <a:latin typeface="Arial"/>
              <a:cs typeface="Arial"/>
            </a:endParaRPr>
          </a:p>
          <a:p>
            <a:pPr marL="12700" marR="5080">
              <a:lnSpc>
                <a:spcPts val="790"/>
              </a:lnSpc>
              <a:spcBef>
                <a:spcPts val="15"/>
              </a:spcBef>
            </a:pPr>
            <a:r>
              <a:rPr dirty="0" sz="750">
                <a:latin typeface="Arial"/>
                <a:cs typeface="Arial"/>
              </a:rPr>
              <a:t>liferation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and</a:t>
            </a:r>
            <a:r>
              <a:rPr dirty="0" sz="750" spc="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suggest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that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the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regulation</a:t>
            </a:r>
            <a:r>
              <a:rPr dirty="0" sz="750" spc="2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of</a:t>
            </a:r>
            <a:r>
              <a:rPr dirty="0" sz="750" spc="3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proliferation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changes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as</a:t>
            </a:r>
            <a:r>
              <a:rPr dirty="0" sz="750" spc="3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the</a:t>
            </a:r>
            <a:r>
              <a:rPr dirty="0" sz="750">
                <a:latin typeface="Arial"/>
                <a:cs typeface="Arial"/>
              </a:rPr>
              <a:t> stem</a:t>
            </a:r>
            <a:r>
              <a:rPr dirty="0" sz="750" spc="5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</a:t>
            </a:r>
            <a:r>
              <a:rPr dirty="0" sz="750" spc="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potential</a:t>
            </a:r>
            <a:r>
              <a:rPr dirty="0" sz="750" spc="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decreases.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550">
              <a:latin typeface="Arial"/>
              <a:cs typeface="Arial"/>
            </a:endParaRPr>
          </a:p>
          <a:p>
            <a:pPr algn="just" marL="220979" marR="80645" indent="-208915">
              <a:lnSpc>
                <a:spcPct val="88500"/>
              </a:lnSpc>
              <a:buClr>
                <a:srgbClr val="000000"/>
              </a:buClr>
              <a:buAutoNum type="arabicPeriod" startAt="52"/>
              <a:tabLst>
                <a:tab pos="220979" algn="l"/>
              </a:tabLst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Clayton</a:t>
            </a:r>
            <a:r>
              <a:rPr dirty="0" sz="750" spc="-4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6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E,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6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Doupe´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3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DP,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Klein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AM,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Winton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DJ,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Simons BD,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Jones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PH: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A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single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type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of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progenitor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cell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maintains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normal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epidermis.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Nature</a:t>
            </a:r>
            <a:r>
              <a:rPr dirty="0" sz="750" spc="25" i="1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2007,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446:185-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4"/>
              </a:rPr>
              <a:t>189.</a:t>
            </a:r>
            <a:endParaRPr sz="7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28664" y="3771046"/>
            <a:ext cx="2949575" cy="2413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5080" indent="-208915">
              <a:lnSpc>
                <a:spcPts val="800"/>
              </a:lnSpc>
              <a:spcBef>
                <a:spcPts val="204"/>
              </a:spcBef>
            </a:pPr>
            <a:r>
              <a:rPr dirty="0" sz="750" spc="20">
                <a:latin typeface="Arial"/>
                <a:cs typeface="Arial"/>
              </a:rPr>
              <a:t>53.</a:t>
            </a:r>
            <a:r>
              <a:rPr dirty="0" sz="750" spc="390"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Philpott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A,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Winton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DJ: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Lineage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selection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and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plasticity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in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the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intestinal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crypt.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Curr</a:t>
            </a:r>
            <a:r>
              <a:rPr dirty="0" sz="750" spc="114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Opin</a:t>
            </a:r>
            <a:r>
              <a:rPr dirty="0" sz="750" spc="11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Cell</a:t>
            </a:r>
            <a:r>
              <a:rPr dirty="0" sz="750" spc="11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Biol</a:t>
            </a:r>
            <a:r>
              <a:rPr dirty="0" sz="750" spc="110" i="1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2014,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31:39-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5"/>
              </a:rPr>
              <a:t>45.</a:t>
            </a:r>
            <a:endParaRPr sz="7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28674" y="4055448"/>
            <a:ext cx="2999740" cy="52578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67310" indent="-208915">
              <a:lnSpc>
                <a:spcPts val="800"/>
              </a:lnSpc>
              <a:spcBef>
                <a:spcPts val="204"/>
              </a:spcBef>
              <a:buClr>
                <a:srgbClr val="000000"/>
              </a:buClr>
              <a:buAutoNum type="arabicPeriod" startAt="54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Klein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AM,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Simons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BD: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Universal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patterns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of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stem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cell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fate</a:t>
            </a:r>
            <a:r>
              <a:rPr dirty="0" sz="750" spc="12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in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cycling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adult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tissues.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Development</a:t>
            </a:r>
            <a:r>
              <a:rPr dirty="0" sz="750" spc="160" i="1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2011,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6"/>
              </a:rPr>
              <a:t>138:3103-3111.</a:t>
            </a:r>
            <a:endParaRPr sz="750">
              <a:latin typeface="Arial"/>
              <a:cs typeface="Arial"/>
            </a:endParaRPr>
          </a:p>
          <a:p>
            <a:pPr marL="220979" indent="-208279">
              <a:lnSpc>
                <a:spcPts val="850"/>
              </a:lnSpc>
              <a:spcBef>
                <a:spcPts val="530"/>
              </a:spcBef>
              <a:buClr>
                <a:srgbClr val="000000"/>
              </a:buClr>
              <a:buAutoNum type="arabicPeriod" startAt="54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Watt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FM,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Hogan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BL: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Out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of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Eden: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stem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cells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and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their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niches.</a:t>
            </a:r>
            <a:endParaRPr sz="750">
              <a:latin typeface="Arial"/>
              <a:cs typeface="Arial"/>
            </a:endParaRPr>
          </a:p>
          <a:p>
            <a:pPr marL="220979">
              <a:lnSpc>
                <a:spcPts val="850"/>
              </a:lnSpc>
            </a:pP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Science</a:t>
            </a:r>
            <a:r>
              <a:rPr dirty="0" sz="750" spc="60" i="1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2000,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287:1427-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7"/>
              </a:rPr>
              <a:t>1430.</a:t>
            </a:r>
            <a:endParaRPr sz="75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28664" y="4624247"/>
            <a:ext cx="2999740" cy="72771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20979" marR="88265" indent="-208915">
              <a:lnSpc>
                <a:spcPts val="800"/>
              </a:lnSpc>
              <a:spcBef>
                <a:spcPts val="204"/>
              </a:spcBef>
              <a:buClr>
                <a:srgbClr val="000000"/>
              </a:buClr>
              <a:buAutoNum type="arabicPeriod" startAt="56"/>
              <a:tabLst>
                <a:tab pos="220979" algn="l"/>
              </a:tabLst>
            </a:pP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Simons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BD,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Clevers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H: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Strategies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for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homeostatic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stem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cell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self-renewal</a:t>
            </a:r>
            <a:r>
              <a:rPr dirty="0" sz="750" spc="16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in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adult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tissues.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Cell</a:t>
            </a:r>
            <a:r>
              <a:rPr dirty="0" sz="750" spc="160" i="1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2011,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145:851-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28"/>
              </a:rPr>
              <a:t>862.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arabicPeriod" startAt="56"/>
            </a:pPr>
            <a:endParaRPr sz="550">
              <a:latin typeface="Arial"/>
              <a:cs typeface="Arial"/>
            </a:endParaRPr>
          </a:p>
          <a:p>
            <a:pPr marL="220979" marR="5080" indent="-208915">
              <a:lnSpc>
                <a:spcPct val="88600"/>
              </a:lnSpc>
              <a:buClr>
                <a:srgbClr val="000000"/>
              </a:buClr>
              <a:buAutoNum type="arabicPeriod" startAt="56"/>
              <a:tabLst>
                <a:tab pos="220979" algn="l"/>
              </a:tabLst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Reilein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A,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Melamed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D,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5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Tavare´</a:t>
            </a:r>
            <a:r>
              <a:rPr dirty="0" sz="750" spc="1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S,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Kalderon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D: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Division-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independent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differentiation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mandates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proliferative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competition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among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stem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cells.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Proc</a:t>
            </a:r>
            <a:r>
              <a:rPr dirty="0" sz="750" spc="15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Natl</a:t>
            </a:r>
            <a:r>
              <a:rPr dirty="0" sz="750" spc="15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Acad</a:t>
            </a:r>
            <a:r>
              <a:rPr dirty="0" sz="750" spc="15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Sci</a:t>
            </a:r>
            <a:r>
              <a:rPr dirty="0" sz="750" spc="2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U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2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S</a:t>
            </a:r>
            <a:r>
              <a:rPr dirty="0" sz="750" spc="15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2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A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2018,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29"/>
              </a:rPr>
              <a:t>115:E3182-E3191.</a:t>
            </a:r>
            <a:endParaRPr sz="7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28675" y="5396091"/>
            <a:ext cx="3000375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58.</a:t>
            </a:r>
            <a:r>
              <a:rPr dirty="0" sz="750" spc="355"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Kronen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MR,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Schoenfelder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KP,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Klein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AM,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Nystul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TG: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Basolateral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junction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proteins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regulate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competition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for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the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follicle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stem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cell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niche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in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the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Drosophila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ovary.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PLoS</a:t>
            </a:r>
            <a:r>
              <a:rPr dirty="0" sz="750" spc="55" i="1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One</a:t>
            </a:r>
            <a:r>
              <a:rPr dirty="0" sz="750" spc="70" i="1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2014,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0"/>
              </a:rPr>
              <a:t>9:e101085.</a:t>
            </a:r>
            <a:endParaRPr sz="7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28664" y="5781287"/>
            <a:ext cx="3000375" cy="93027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  <a:buClr>
                <a:srgbClr val="000000"/>
              </a:buClr>
              <a:buAutoNum type="arabicPeriod" startAt="59"/>
              <a:tabLst>
                <a:tab pos="220979" algn="l"/>
              </a:tabLst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Vermeulen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L,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Morrissey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E,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van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der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Heijden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M,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Nicholson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AM,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Sottoriva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A, Buczacki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S, Kemp R,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-5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Tavare´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S,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Winton DJ: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Defining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stem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cell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dynamics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in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models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of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intestinal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tumor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initiation.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Science</a:t>
            </a:r>
            <a:r>
              <a:rPr dirty="0" sz="750" spc="55" i="1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2013,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342:995-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1"/>
              </a:rPr>
              <a:t>998.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 startAt="59"/>
            </a:pPr>
            <a:endParaRPr sz="550">
              <a:latin typeface="Arial"/>
              <a:cs typeface="Arial"/>
            </a:endParaRPr>
          </a:p>
          <a:p>
            <a:pPr marL="220979" marR="5715" indent="-208915">
              <a:lnSpc>
                <a:spcPct val="88600"/>
              </a:lnSpc>
              <a:spcBef>
                <a:spcPts val="5"/>
              </a:spcBef>
              <a:buClr>
                <a:srgbClr val="000000"/>
              </a:buClr>
              <a:buAutoNum type="arabicPeriod" startAt="59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Snippert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HJ,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Schepers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AG,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van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Es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JH,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Simons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BD,</a:t>
            </a:r>
            <a:r>
              <a:rPr dirty="0" sz="750" spc="2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Clevers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H: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Biased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competition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between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Lgr5</a:t>
            </a:r>
            <a:r>
              <a:rPr dirty="0" sz="750" spc="6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intestinal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stem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cells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driven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by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oncogenic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mutation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induces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clonal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expansion.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EMBO</a:t>
            </a:r>
            <a:r>
              <a:rPr dirty="0" sz="750" spc="130" i="1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-25" i="1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Rep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2014,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15:62-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2"/>
              </a:rPr>
              <a:t>69.</a:t>
            </a:r>
            <a:endParaRPr sz="7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28667" y="6755448"/>
            <a:ext cx="2979420" cy="3416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 spc="10">
                <a:latin typeface="Arial"/>
                <a:cs typeface="Arial"/>
              </a:rPr>
              <a:t>61.</a:t>
            </a:r>
            <a:r>
              <a:rPr dirty="0" sz="750" spc="425"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Wang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ZA,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Huang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J,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Kalderon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D:</a:t>
            </a:r>
            <a:r>
              <a:rPr dirty="0" sz="750" spc="5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Drosophila</a:t>
            </a:r>
            <a:r>
              <a:rPr dirty="0" sz="750" spc="6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follicle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stem</a:t>
            </a:r>
            <a:r>
              <a:rPr dirty="0" sz="750" spc="55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cells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are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regulated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by</a:t>
            </a:r>
            <a:r>
              <a:rPr dirty="0" sz="750" spc="75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proliferation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and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niche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adhesion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as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well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as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mitochondria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and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ROS.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20" i="1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Nat</a:t>
            </a:r>
            <a:r>
              <a:rPr dirty="0" sz="750" spc="30" i="1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 i="1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Commun</a:t>
            </a:r>
            <a:r>
              <a:rPr dirty="0" sz="750" spc="30" i="1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2012,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3"/>
              </a:rPr>
              <a:t>3:769.</a:t>
            </a:r>
            <a:endParaRPr sz="7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028666" y="7140647"/>
            <a:ext cx="3000375" cy="82931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600"/>
              </a:lnSpc>
              <a:spcBef>
                <a:spcPts val="200"/>
              </a:spcBef>
              <a:buClr>
                <a:srgbClr val="000000"/>
              </a:buClr>
              <a:buAutoNum type="arabicPeriod" startAt="62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Cook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MS,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Cazin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C,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Amoyel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M,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Yamamoto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S,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Bach</a:t>
            </a:r>
            <a:r>
              <a:rPr dirty="0" sz="750" spc="3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E,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Nystul</a:t>
            </a:r>
            <a:r>
              <a:rPr dirty="0" sz="750" spc="3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T: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Neutral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competition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for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Drosophila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follicle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and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cyst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stem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cell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niches</a:t>
            </a:r>
            <a:r>
              <a:rPr dirty="0" sz="750" spc="204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requires</a:t>
            </a:r>
            <a:r>
              <a:rPr dirty="0" sz="750" spc="21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vesicle</a:t>
            </a:r>
            <a:r>
              <a:rPr dirty="0" sz="750" spc="215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trafficking</a:t>
            </a:r>
            <a:r>
              <a:rPr dirty="0" sz="750" spc="22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genes.</a:t>
            </a:r>
            <a:r>
              <a:rPr dirty="0" sz="750" spc="204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Genetics</a:t>
            </a:r>
            <a:r>
              <a:rPr dirty="0" sz="750" spc="215" i="1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2017,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4"/>
              </a:rPr>
              <a:t>206:1417-1428.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AutoNum type="arabicPeriod" startAt="62"/>
            </a:pPr>
            <a:endParaRPr sz="550">
              <a:latin typeface="Arial"/>
              <a:cs typeface="Arial"/>
            </a:endParaRPr>
          </a:p>
          <a:p>
            <a:pPr algn="just" marL="220979" marR="5080" indent="-208915">
              <a:lnSpc>
                <a:spcPts val="800"/>
              </a:lnSpc>
              <a:buClr>
                <a:srgbClr val="000000"/>
              </a:buClr>
              <a:buAutoNum type="arabicPeriod" startAt="62"/>
              <a:tabLst>
                <a:tab pos="220979" algn="l"/>
              </a:tabLst>
            </a:pP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Vied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C,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Reilein</a:t>
            </a:r>
            <a:r>
              <a:rPr dirty="0" sz="750" spc="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A,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Field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NS,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Kalderon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D: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Regulation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of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stem</a:t>
            </a:r>
            <a:r>
              <a:rPr dirty="0" sz="750" spc="1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cells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by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intersecting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gradients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of</a:t>
            </a:r>
            <a:r>
              <a:rPr dirty="0" sz="750" spc="14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long-range</a:t>
            </a:r>
            <a:r>
              <a:rPr dirty="0" sz="750" spc="16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niche</a:t>
            </a:r>
            <a:r>
              <a:rPr dirty="0" sz="750" spc="155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signals.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 spc="-20" i="1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Dev</a:t>
            </a:r>
            <a:r>
              <a:rPr dirty="0" sz="750" spc="145" i="1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 spc="-20" i="1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Cell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2012,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23:836-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5"/>
              </a:rPr>
              <a:t>848.</a:t>
            </a:r>
            <a:endParaRPr sz="7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28667" y="8013286"/>
            <a:ext cx="3000375" cy="5441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5080" indent="-208915">
              <a:lnSpc>
                <a:spcPct val="88500"/>
              </a:lnSpc>
              <a:spcBef>
                <a:spcPts val="200"/>
              </a:spcBef>
            </a:pPr>
            <a:r>
              <a:rPr dirty="0" sz="750">
                <a:latin typeface="Arial"/>
                <a:cs typeface="Arial"/>
              </a:rPr>
              <a:t>64.</a:t>
            </a:r>
            <a:r>
              <a:rPr dirty="0" sz="750" spc="42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de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 spc="-55">
                <a:latin typeface="Arial"/>
                <a:cs typeface="Arial"/>
              </a:rPr>
              <a:t>Navascue´</a:t>
            </a:r>
            <a:r>
              <a:rPr dirty="0" sz="750" spc="-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J,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Perdigoto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CN,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Bian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Y,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Schneider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MH,</a:t>
            </a:r>
            <a:r>
              <a:rPr dirty="0" sz="750" spc="-1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Bardin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 spc="-25">
                <a:latin typeface="Arial"/>
                <a:cs typeface="Arial"/>
              </a:rPr>
              <a:t>AJ,</a:t>
            </a:r>
            <a:r>
              <a:rPr dirty="0" sz="750" spc="500">
                <a:latin typeface="Arial"/>
                <a:cs typeface="Arial"/>
              </a:rPr>
              <a:t> </a:t>
            </a:r>
            <a:r>
              <a:rPr dirty="0" sz="750" spc="-20">
                <a:latin typeface="Arial"/>
                <a:cs typeface="Arial"/>
              </a:rPr>
              <a:t>Arias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AM,</a:t>
            </a:r>
            <a:r>
              <a:rPr dirty="0" sz="750" spc="8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Simons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BD:</a:t>
            </a:r>
            <a:r>
              <a:rPr dirty="0" sz="750" spc="9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Drosophila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midgut</a:t>
            </a:r>
            <a:r>
              <a:rPr dirty="0" sz="750" spc="9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homeostasis</a:t>
            </a:r>
            <a:r>
              <a:rPr dirty="0" sz="750" spc="9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involves</a:t>
            </a:r>
            <a:r>
              <a:rPr dirty="0" sz="750" spc="30">
                <a:latin typeface="Arial"/>
                <a:cs typeface="Arial"/>
              </a:rPr>
              <a:t> neutral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 spc="30">
                <a:latin typeface="Arial"/>
                <a:cs typeface="Arial"/>
              </a:rPr>
              <a:t>competition</a:t>
            </a:r>
            <a:r>
              <a:rPr dirty="0" sz="750" spc="-10">
                <a:latin typeface="Arial"/>
                <a:cs typeface="Arial"/>
              </a:rPr>
              <a:t> </a:t>
            </a:r>
            <a:r>
              <a:rPr dirty="0" sz="750" spc="30">
                <a:latin typeface="Arial"/>
                <a:cs typeface="Arial"/>
              </a:rPr>
              <a:t>between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 spc="30">
                <a:latin typeface="Arial"/>
                <a:cs typeface="Arial"/>
              </a:rPr>
              <a:t>symmetrically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 spc="30">
                <a:latin typeface="Arial"/>
                <a:cs typeface="Arial"/>
              </a:rPr>
              <a:t>dividing</a:t>
            </a:r>
            <a:r>
              <a:rPr dirty="0" sz="750" spc="-5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intestinal</a:t>
            </a:r>
            <a:r>
              <a:rPr dirty="0" sz="750">
                <a:latin typeface="Arial"/>
                <a:cs typeface="Arial"/>
              </a:rPr>
              <a:t> stem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cells.</a:t>
            </a:r>
            <a:r>
              <a:rPr dirty="0" sz="750" spc="85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EMBO</a:t>
            </a:r>
            <a:r>
              <a:rPr dirty="0" sz="750" spc="95" i="1">
                <a:latin typeface="Arial"/>
                <a:cs typeface="Arial"/>
              </a:rPr>
              <a:t> </a:t>
            </a:r>
            <a:r>
              <a:rPr dirty="0" sz="750" i="1">
                <a:latin typeface="Arial"/>
                <a:cs typeface="Arial"/>
              </a:rPr>
              <a:t>J</a:t>
            </a:r>
            <a:r>
              <a:rPr dirty="0" sz="750" spc="80" i="1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2012,</a:t>
            </a:r>
            <a:r>
              <a:rPr dirty="0" sz="750" spc="9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31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</a:rPr>
              <a:t>:2473-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2485</a:t>
            </a:r>
            <a:r>
              <a:rPr dirty="0" sz="750" spc="9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6"/>
              </a:rPr>
              <a:t>http://dx.doi.org/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6"/>
              </a:rPr>
              <a:t>10.1038/emboj.2012.106</a:t>
            </a:r>
            <a:r>
              <a:rPr dirty="0" sz="750" spc="-10"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028661" y="8601531"/>
            <a:ext cx="3000375" cy="82867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20979" marR="26670" indent="-208915">
              <a:lnSpc>
                <a:spcPct val="88500"/>
              </a:lnSpc>
              <a:spcBef>
                <a:spcPts val="200"/>
              </a:spcBef>
              <a:buClr>
                <a:srgbClr val="000000"/>
              </a:buClr>
              <a:buAutoNum type="arabicPeriod" startAt="65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Amoyel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M,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Simons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BD,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Bach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EA: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Neutral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competition</a:t>
            </a:r>
            <a:r>
              <a:rPr dirty="0" sz="750" spc="114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of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-2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stem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cells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is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skewed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by</a:t>
            </a:r>
            <a:r>
              <a:rPr dirty="0" sz="750" spc="10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proliferative</a:t>
            </a:r>
            <a:r>
              <a:rPr dirty="0" sz="750" spc="11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changes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downstream</a:t>
            </a:r>
            <a:r>
              <a:rPr dirty="0" sz="750" spc="10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2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of</a:t>
            </a:r>
            <a:r>
              <a:rPr dirty="0" sz="750" spc="9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Hh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and</a:t>
            </a:r>
            <a:r>
              <a:rPr dirty="0" sz="750" spc="7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Hpo.</a:t>
            </a:r>
            <a:r>
              <a:rPr dirty="0" sz="750" spc="8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EMBO</a:t>
            </a:r>
            <a:r>
              <a:rPr dirty="0" sz="750" spc="80" i="1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J</a:t>
            </a:r>
            <a:r>
              <a:rPr dirty="0" sz="750" spc="75" i="1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2014,</a:t>
            </a:r>
            <a:r>
              <a:rPr dirty="0" sz="750" spc="85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7"/>
              </a:rPr>
              <a:t>33:2295-2313.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AutoNum type="arabicPeriod" startAt="65"/>
            </a:pPr>
            <a:endParaRPr sz="550">
              <a:latin typeface="Arial"/>
              <a:cs typeface="Arial"/>
            </a:endParaRPr>
          </a:p>
          <a:p>
            <a:pPr algn="just" marL="220979" marR="5080" indent="-208915">
              <a:lnSpc>
                <a:spcPct val="88600"/>
              </a:lnSpc>
              <a:buClr>
                <a:srgbClr val="000000"/>
              </a:buClr>
              <a:buAutoNum type="arabicPeriod" startAt="65"/>
              <a:tabLst>
                <a:tab pos="220979" algn="l"/>
              </a:tabLst>
            </a:pP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Jin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Z,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Kirilly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D,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Weng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C,</a:t>
            </a:r>
            <a:r>
              <a:rPr dirty="0" sz="750" spc="-1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Kawase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E,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Song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X,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Smith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S,</a:t>
            </a:r>
            <a:r>
              <a:rPr dirty="0" sz="750" spc="-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Schwartz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J,</a:t>
            </a:r>
            <a:r>
              <a:rPr dirty="0" sz="750" spc="50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Xie</a:t>
            </a:r>
            <a:r>
              <a:rPr dirty="0" sz="750" spc="204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T:</a:t>
            </a:r>
            <a:r>
              <a:rPr dirty="0" sz="750" spc="20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Differentiation-defective</a:t>
            </a:r>
            <a:r>
              <a:rPr dirty="0" sz="750" spc="21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stem</a:t>
            </a:r>
            <a:r>
              <a:rPr dirty="0" sz="750" spc="2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cells</a:t>
            </a:r>
            <a:r>
              <a:rPr dirty="0" sz="750" spc="2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outcompete</a:t>
            </a:r>
            <a:r>
              <a:rPr dirty="0" sz="750" spc="21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normal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stem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cells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for</a:t>
            </a:r>
            <a:r>
              <a:rPr dirty="0" sz="750" spc="13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niche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occupancy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in</a:t>
            </a:r>
            <a:r>
              <a:rPr dirty="0" sz="750" spc="13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the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Drosophila</a:t>
            </a:r>
            <a:r>
              <a:rPr dirty="0" sz="750" spc="1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ovary.</a:t>
            </a:r>
            <a:r>
              <a:rPr dirty="0" sz="750" spc="14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-20" i="1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Cell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Stem</a:t>
            </a:r>
            <a:r>
              <a:rPr dirty="0" sz="750" spc="35" i="1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i="1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Cell</a:t>
            </a:r>
            <a:r>
              <a:rPr dirty="0" sz="750" spc="40" i="1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2008,</a:t>
            </a:r>
            <a:r>
              <a:rPr dirty="0" sz="750" spc="4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 </a:t>
            </a:r>
            <a:r>
              <a:rPr dirty="0" sz="750" spc="-10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2:39-</a:t>
            </a:r>
            <a:r>
              <a:rPr dirty="0" sz="750" spc="-25">
                <a:solidFill>
                  <a:srgbClr val="00689C"/>
                </a:solidFill>
                <a:latin typeface="Arial"/>
                <a:cs typeface="Arial"/>
                <a:hlinkClick r:id="rId38"/>
              </a:rPr>
              <a:t>49.</a:t>
            </a:r>
            <a:endParaRPr sz="75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737139" y="428962"/>
            <a:ext cx="2367915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>
                <a:latin typeface="Arial"/>
                <a:cs typeface="Arial"/>
              </a:rPr>
              <a:t>Signaling</a:t>
            </a:r>
            <a:r>
              <a:rPr dirty="0" sz="800" spc="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FSC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lineage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Rust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Nystul</a:t>
            </a:r>
            <a:r>
              <a:rPr dirty="0" sz="800" spc="240">
                <a:latin typeface="Arial"/>
                <a:cs typeface="Arial"/>
              </a:rPr>
              <a:t>  </a:t>
            </a:r>
            <a:r>
              <a:rPr dirty="0" sz="800" spc="-25">
                <a:latin typeface="Arial"/>
                <a:cs typeface="Arial"/>
              </a:rPr>
              <a:t>47</a:t>
            </a:r>
            <a:endParaRPr sz="800">
              <a:latin typeface="Arial"/>
              <a:cs typeface="Arial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774001" y="9558718"/>
            <a:ext cx="6318250" cy="3810"/>
          </a:xfrm>
          <a:custGeom>
            <a:avLst/>
            <a:gdLst/>
            <a:ahLst/>
            <a:cxnLst/>
            <a:rect l="l" t="t" r="r" b="b"/>
            <a:pathLst>
              <a:path w="6318250" h="3809">
                <a:moveTo>
                  <a:pt x="6317996" y="0"/>
                </a:moveTo>
                <a:lnTo>
                  <a:pt x="0" y="0"/>
                </a:lnTo>
                <a:lnTo>
                  <a:pt x="0" y="3594"/>
                </a:lnTo>
                <a:lnTo>
                  <a:pt x="6317996" y="3594"/>
                </a:lnTo>
                <a:lnTo>
                  <a:pt x="63179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761300" y="9568491"/>
            <a:ext cx="104965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Arial"/>
                <a:cs typeface="Arial"/>
                <a:hlinkClick r:id="rId39"/>
              </a:rPr>
              <a:t>www.sciencedirect.com</a:t>
            </a:r>
            <a:endParaRPr sz="75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847299" y="9568491"/>
            <a:ext cx="225742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>
                <a:latin typeface="Arial"/>
                <a:cs typeface="Arial"/>
              </a:rPr>
              <a:t>Current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Opinion</a:t>
            </a:r>
            <a:r>
              <a:rPr dirty="0" sz="750" spc="170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</a:t>
            </a:r>
            <a:r>
              <a:rPr dirty="0" sz="750" spc="15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Insect</a:t>
            </a:r>
            <a:r>
              <a:rPr dirty="0" sz="750" spc="17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Science</a:t>
            </a:r>
            <a:r>
              <a:rPr dirty="0" sz="750" spc="165">
                <a:latin typeface="Arial"/>
                <a:cs typeface="Arial"/>
              </a:rPr>
              <a:t> </a:t>
            </a:r>
            <a:r>
              <a:rPr dirty="0" sz="750">
                <a:latin typeface="Arial"/>
                <a:cs typeface="Arial"/>
              </a:rPr>
              <a:t>2020,</a:t>
            </a:r>
            <a:r>
              <a:rPr dirty="0" sz="750" spc="160">
                <a:latin typeface="Arial"/>
                <a:cs typeface="Arial"/>
              </a:rPr>
              <a:t> </a:t>
            </a:r>
            <a:r>
              <a:rPr dirty="0" sz="750" spc="-10">
                <a:latin typeface="Arial"/>
                <a:cs typeface="Arial"/>
              </a:rPr>
              <a:t>37:39–48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Katja Rust</dc:creator>
  <dc:subject>Current Opinion in Insect Science, 37 (2020) 39-48. doi:10.1016/j.cois.2019.11.005</dc:subject>
  <dc:title>Signal transduction in the early Drosophila follicle stem cell lineage</dc:title>
  <dcterms:created xsi:type="dcterms:W3CDTF">2026-01-13T18:34:26Z</dcterms:created>
  <dcterms:modified xsi:type="dcterms:W3CDTF">2026-01-13T18:34:26Z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2020-02-19T00:00:00Z</vt:filetime>
  </property>
  <property fmtid="{D5CDD505-2E9C-101B-9397-08002B2CF9AE}" pid="3" name="Creator">
    <vt:lpwstr>Elsevier</vt:lpwstr>
  </property>
  <property fmtid="{D5CDD505-2E9C-101B-9397-08002B2CF9AE}" pid="4" name="CrossMarkDomains[1]">
    <vt:lpwstr>sciencedirect.com</vt:lpwstr>
  </property>
  <property fmtid="{D5CDD505-2E9C-101B-9397-08002B2CF9AE}" pid="5" name="CrossMarkDomains[2]">
    <vt:lpwstr>elsevier.com</vt:lpwstr>
  </property>
  <property fmtid="{D5CDD505-2E9C-101B-9397-08002B2CF9AE}" pid="6" name="CrossmarkDomainExclusive">
    <vt:lpwstr>true</vt:lpwstr>
  </property>
  <property fmtid="{D5CDD505-2E9C-101B-9397-08002B2CF9AE}" pid="7" name="CrossmarkMajorVersionDate">
    <vt:lpwstr>2010-04-23</vt:lpwstr>
  </property>
  <property fmtid="{D5CDD505-2E9C-101B-9397-08002B2CF9AE}" pid="8" name="ElsevierWebPDFSpecifications">
    <vt:lpwstr>6.5</vt:lpwstr>
  </property>
  <property fmtid="{D5CDD505-2E9C-101B-9397-08002B2CF9AE}" pid="9" name="LastSaved">
    <vt:filetime>2026-01-13T00:00:00Z</vt:filetime>
  </property>
  <property fmtid="{D5CDD505-2E9C-101B-9397-08002B2CF9AE}" pid="10" name="Producer">
    <vt:lpwstr>Acrobat Distiller 9.0.0 (Windows)</vt:lpwstr>
  </property>
  <property fmtid="{D5CDD505-2E9C-101B-9397-08002B2CF9AE}" pid="11" name="doi">
    <vt:lpwstr>10.1016/j.cois.2019.11.005</vt:lpwstr>
  </property>
  <property fmtid="{D5CDD505-2E9C-101B-9397-08002B2CF9AE}" pid="12" name="robots">
    <vt:lpwstr>noindex</vt:lpwstr>
  </property>
</Properties>
</file>